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sldIdLst>
    <p:sldId id="262" r:id="rId2"/>
    <p:sldId id="331" r:id="rId3"/>
    <p:sldId id="261" r:id="rId4"/>
    <p:sldId id="313" r:id="rId5"/>
    <p:sldId id="312" r:id="rId6"/>
    <p:sldId id="264" r:id="rId7"/>
    <p:sldId id="257" r:id="rId8"/>
    <p:sldId id="314" r:id="rId9"/>
    <p:sldId id="315" r:id="rId10"/>
    <p:sldId id="334" r:id="rId11"/>
    <p:sldId id="317" r:id="rId12"/>
    <p:sldId id="318" r:id="rId13"/>
    <p:sldId id="332" r:id="rId14"/>
    <p:sldId id="333" r:id="rId15"/>
    <p:sldId id="337" r:id="rId16"/>
    <p:sldId id="321" r:id="rId17"/>
    <p:sldId id="322" r:id="rId18"/>
    <p:sldId id="323" r:id="rId19"/>
    <p:sldId id="336" r:id="rId20"/>
    <p:sldId id="325" r:id="rId21"/>
    <p:sldId id="335" r:id="rId22"/>
    <p:sldId id="327" r:id="rId23"/>
    <p:sldId id="330" r:id="rId24"/>
    <p:sldId id="329" r:id="rId25"/>
    <p:sldId id="328" r:id="rId26"/>
    <p:sldId id="311" r:id="rId2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o Galantucci" initials="SG" lastIdx="1" clrIdx="0">
    <p:extLst>
      <p:ext uri="{19B8F6BF-5375-455C-9EA6-DF929625EA0E}">
        <p15:presenceInfo xmlns:p15="http://schemas.microsoft.com/office/powerpoint/2012/main" userId="Stefano Galantucc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4C70"/>
    <a:srgbClr val="1B9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5226" autoAdjust="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43C823B3-5842-46D2-990A-BB564EEBA44C}"/>
              </a:ext>
            </a:extLst>
          </p:cNvPr>
          <p:cNvSpPr/>
          <p:nvPr userDrawn="1"/>
        </p:nvSpPr>
        <p:spPr>
          <a:xfrm>
            <a:off x="283025" y="549728"/>
            <a:ext cx="8926062" cy="5758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F91ED20C-8791-498D-9E59-31B509C00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08" y="1308394"/>
            <a:ext cx="8397558" cy="4316323"/>
          </a:xfrm>
        </p:spPr>
        <p:txBody>
          <a:bodyPr anchor="b">
            <a:noAutofit/>
          </a:bodyPr>
          <a:lstStyle>
            <a:lvl1pPr>
              <a:defRPr sz="72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A082936D-6B78-4F81-90B4-03EACEF6D1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2715" y="5700916"/>
            <a:ext cx="8578624" cy="52251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trait" panose="0200050604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8" name="Segnaposto immagine 17">
            <a:extLst>
              <a:ext uri="{FF2B5EF4-FFF2-40B4-BE49-F238E27FC236}">
                <a16:creationId xmlns:a16="http://schemas.microsoft.com/office/drawing/2014/main" id="{8B6A0D23-2056-4B75-8B45-3F682A401E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39934" y="549727"/>
            <a:ext cx="2565503" cy="5758997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3A4B1ABD-1E73-43A6-86B6-D95878FA8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" t="6870" r="1988" b="6849"/>
          <a:stretch/>
        </p:blipFill>
        <p:spPr>
          <a:xfrm>
            <a:off x="1866380" y="633561"/>
            <a:ext cx="1904756" cy="566589"/>
          </a:xfrm>
          <a:prstGeom prst="rect">
            <a:avLst/>
          </a:prstGeom>
        </p:spPr>
      </p:pic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85FF417B-DCEE-4303-9122-F02DC758FD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7" y="633854"/>
            <a:ext cx="1137525" cy="59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89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25278F8-CBEC-4834-9071-9D4B746D2D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6" y="69660"/>
            <a:ext cx="1083076" cy="562154"/>
          </a:xfrm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035CAD6-B78F-4ADF-B4DE-C6D31278FC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410" y="0"/>
            <a:ext cx="1192567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  <a:latin typeface="+mj-lt"/>
              </a:defRPr>
            </a:lvl1pPr>
            <a:lvl2pPr algn="ctr">
              <a:defRPr sz="3600" b="1">
                <a:solidFill>
                  <a:schemeClr val="bg1"/>
                </a:solidFill>
                <a:latin typeface="Raleway" pitchFamily="2" charset="0"/>
              </a:defRPr>
            </a:lvl2pPr>
            <a:lvl3pPr algn="ctr">
              <a:defRPr sz="3200" b="1">
                <a:solidFill>
                  <a:schemeClr val="bg1"/>
                </a:solidFill>
                <a:latin typeface="Raleway" pitchFamily="2" charset="0"/>
              </a:defRPr>
            </a:lvl3pPr>
            <a:lvl4pPr algn="ctr">
              <a:defRPr sz="2800" b="1">
                <a:solidFill>
                  <a:schemeClr val="bg1"/>
                </a:solidFill>
                <a:latin typeface="Raleway" pitchFamily="2" charset="0"/>
              </a:defRPr>
            </a:lvl4pPr>
            <a:lvl5pPr algn="ctr">
              <a:defRPr sz="2800" b="1">
                <a:solidFill>
                  <a:schemeClr val="bg1"/>
                </a:solidFill>
                <a:latin typeface="Raleway" pitchFamily="2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94586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on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25278F8-CBEC-4834-9071-9D4B746D2D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6" y="69660"/>
            <a:ext cx="1083076" cy="56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63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825090-5EA1-416D-BF03-E01DEB8B4442}"/>
              </a:ext>
            </a:extLst>
          </p:cNvPr>
          <p:cNvSpPr/>
          <p:nvPr userDrawn="1"/>
        </p:nvSpPr>
        <p:spPr>
          <a:xfrm>
            <a:off x="145050" y="145050"/>
            <a:ext cx="11317166" cy="656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A6C5826-DEBF-4638-AD13-AE0BE5BE9729}"/>
              </a:ext>
            </a:extLst>
          </p:cNvPr>
          <p:cNvSpPr/>
          <p:nvPr userDrawn="1"/>
        </p:nvSpPr>
        <p:spPr>
          <a:xfrm>
            <a:off x="11462216" y="930499"/>
            <a:ext cx="584734" cy="578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E3FA4E7-655F-40BC-A51A-3933B6F9071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90525" y="418600"/>
            <a:ext cx="10855912" cy="558984"/>
          </a:xfrm>
        </p:spPr>
        <p:txBody>
          <a:bodyPr anchor="t">
            <a:noAutofit/>
          </a:bodyPr>
          <a:lstStyle>
            <a:lvl1pPr>
              <a:defRPr sz="4000">
                <a:ln>
                  <a:noFill/>
                </a:ln>
                <a:solidFill>
                  <a:schemeClr val="tx2"/>
                </a:solidFill>
                <a:latin typeface="Strait" panose="02000506040000020004" pitchFamily="2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C7980C9-2686-45D9-9D24-928D20F16C8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390526" y="1464907"/>
            <a:ext cx="11384708" cy="5030480"/>
          </a:xfrm>
        </p:spPr>
        <p:txBody>
          <a:bodyPr>
            <a:normAutofit/>
          </a:bodyPr>
          <a:lstStyle>
            <a:lvl1pPr marL="0" indent="0" algn="just"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 algn="just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 marL="914400" indent="0" algn="just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 marL="1371600" indent="0" algn="just"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 marL="1828800" indent="0" algn="just"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C4674C8-6D1D-4334-A3CB-2695F9C3C7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93" y="98013"/>
            <a:ext cx="520638" cy="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7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825090-5EA1-416D-BF03-E01DEB8B4442}"/>
              </a:ext>
            </a:extLst>
          </p:cNvPr>
          <p:cNvSpPr/>
          <p:nvPr userDrawn="1"/>
        </p:nvSpPr>
        <p:spPr>
          <a:xfrm>
            <a:off x="145050" y="145050"/>
            <a:ext cx="11317166" cy="656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A6C5826-DEBF-4638-AD13-AE0BE5BE9729}"/>
              </a:ext>
            </a:extLst>
          </p:cNvPr>
          <p:cNvSpPr/>
          <p:nvPr userDrawn="1"/>
        </p:nvSpPr>
        <p:spPr>
          <a:xfrm>
            <a:off x="11462216" y="930499"/>
            <a:ext cx="584734" cy="578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C7980C9-2686-45D9-9D24-928D20F16C8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390526" y="363984"/>
            <a:ext cx="11384708" cy="6131403"/>
          </a:xfrm>
        </p:spPr>
        <p:txBody>
          <a:bodyPr>
            <a:normAutofit/>
          </a:bodyPr>
          <a:lstStyle>
            <a:lvl1pPr marL="0" indent="0" algn="just"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 algn="just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 marL="914400" indent="0" algn="just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 marL="1371600" indent="0" algn="just"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 marL="1828800" indent="0" algn="just"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C4674C8-6D1D-4334-A3CB-2695F9C3C7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93" y="98013"/>
            <a:ext cx="520638" cy="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9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825090-5EA1-416D-BF03-E01DEB8B4442}"/>
              </a:ext>
            </a:extLst>
          </p:cNvPr>
          <p:cNvSpPr/>
          <p:nvPr userDrawn="1"/>
        </p:nvSpPr>
        <p:spPr>
          <a:xfrm>
            <a:off x="145050" y="145050"/>
            <a:ext cx="11317166" cy="656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A6C5826-DEBF-4638-AD13-AE0BE5BE9729}"/>
              </a:ext>
            </a:extLst>
          </p:cNvPr>
          <p:cNvSpPr/>
          <p:nvPr userDrawn="1"/>
        </p:nvSpPr>
        <p:spPr>
          <a:xfrm>
            <a:off x="11462216" y="930499"/>
            <a:ext cx="584734" cy="578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C4674C8-6D1D-4334-A3CB-2695F9C3C7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93" y="98013"/>
            <a:ext cx="520638" cy="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2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due sottotito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43C823B3-5842-46D2-990A-BB564EEBA44C}"/>
              </a:ext>
            </a:extLst>
          </p:cNvPr>
          <p:cNvSpPr/>
          <p:nvPr userDrawn="1"/>
        </p:nvSpPr>
        <p:spPr>
          <a:xfrm>
            <a:off x="283025" y="549728"/>
            <a:ext cx="8926062" cy="5758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F91ED20C-8791-498D-9E59-31B509C00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08" y="1232806"/>
            <a:ext cx="8397558" cy="3815444"/>
          </a:xfrm>
        </p:spPr>
        <p:txBody>
          <a:bodyPr anchor="b">
            <a:noAutofit/>
          </a:bodyPr>
          <a:lstStyle>
            <a:lvl1pPr>
              <a:defRPr sz="72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A082936D-6B78-4F81-90B4-03EACEF6D1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2715" y="5124449"/>
            <a:ext cx="8578624" cy="52251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trait" panose="0200050604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8" name="Segnaposto immagine 17">
            <a:extLst>
              <a:ext uri="{FF2B5EF4-FFF2-40B4-BE49-F238E27FC236}">
                <a16:creationId xmlns:a16="http://schemas.microsoft.com/office/drawing/2014/main" id="{8B6A0D23-2056-4B75-8B45-3F682A401E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39934" y="549275"/>
            <a:ext cx="2565503" cy="5758997"/>
          </a:xfrm>
        </p:spPr>
        <p:txBody>
          <a:bodyPr/>
          <a:lstStyle/>
          <a:p>
            <a:r>
              <a:rPr lang="it-IT"/>
              <a:t>Fare clic sull'icona per inserire un'immagine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D3A9FD2-F0B9-4915-91BA-D8B96B07F8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175" y="5765413"/>
            <a:ext cx="8321223" cy="325914"/>
          </a:xfr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Strait" panose="02000506040000020004" pitchFamily="2" charset="0"/>
              </a:defRPr>
            </a:lvl1pPr>
            <a:lvl2pPr algn="ctr">
              <a:defRPr sz="1800">
                <a:solidFill>
                  <a:schemeClr val="bg1"/>
                </a:solidFill>
                <a:latin typeface="Strait" panose="02000506040000020004" pitchFamily="2" charset="0"/>
              </a:defRPr>
            </a:lvl2pPr>
            <a:lvl3pPr algn="ctr">
              <a:defRPr sz="1600">
                <a:solidFill>
                  <a:schemeClr val="bg1"/>
                </a:solidFill>
                <a:latin typeface="Strait" panose="02000506040000020004" pitchFamily="2" charset="0"/>
              </a:defRPr>
            </a:lvl3pPr>
            <a:lvl4pPr algn="ctr">
              <a:defRPr sz="1400">
                <a:solidFill>
                  <a:schemeClr val="bg1"/>
                </a:solidFill>
                <a:latin typeface="Strait" panose="02000506040000020004" pitchFamily="2" charset="0"/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  <a:latin typeface="Strait" panose="02000506040000020004" pitchFamily="2" charset="0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3A4B1ABD-1E73-43A6-86B6-D95878FA8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" t="6870" r="1988" b="6849"/>
          <a:stretch/>
        </p:blipFill>
        <p:spPr>
          <a:xfrm>
            <a:off x="1866380" y="633561"/>
            <a:ext cx="1904756" cy="566589"/>
          </a:xfrm>
          <a:prstGeom prst="rect">
            <a:avLst/>
          </a:prstGeom>
        </p:spPr>
      </p:pic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85FF417B-DCEE-4303-9122-F02DC758FD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7" y="633854"/>
            <a:ext cx="1137525" cy="59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3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TESI DI LAU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910B4371-5854-41F2-A6F9-5A79CB62466E}"/>
              </a:ext>
            </a:extLst>
          </p:cNvPr>
          <p:cNvSpPr/>
          <p:nvPr userDrawn="1"/>
        </p:nvSpPr>
        <p:spPr>
          <a:xfrm>
            <a:off x="283025" y="549729"/>
            <a:ext cx="8926062" cy="5758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itolo 10">
            <a:extLst>
              <a:ext uri="{FF2B5EF4-FFF2-40B4-BE49-F238E27FC236}">
                <a16:creationId xmlns:a16="http://schemas.microsoft.com/office/drawing/2014/main" id="{1301C218-41D9-4685-99C3-B7FA9D970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07" y="1330453"/>
            <a:ext cx="8388228" cy="3815444"/>
          </a:xfrm>
        </p:spPr>
        <p:txBody>
          <a:bodyPr anchor="b">
            <a:noAutofit/>
          </a:bodyPr>
          <a:lstStyle>
            <a:lvl1pPr>
              <a:defRPr sz="72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10" name="Segnaposto testo 12">
            <a:extLst>
              <a:ext uri="{FF2B5EF4-FFF2-40B4-BE49-F238E27FC236}">
                <a16:creationId xmlns:a16="http://schemas.microsoft.com/office/drawing/2014/main" id="{84EF7A36-5D8F-42D2-9041-207629CB4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4513" y="5361233"/>
            <a:ext cx="3596527" cy="522514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Strait" panose="0200050604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Segnaposto immagine 17">
            <a:extLst>
              <a:ext uri="{FF2B5EF4-FFF2-40B4-BE49-F238E27FC236}">
                <a16:creationId xmlns:a16="http://schemas.microsoft.com/office/drawing/2014/main" id="{46661225-91BC-449F-9E56-699FB84DA4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39934" y="549729"/>
            <a:ext cx="2565503" cy="5758542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2935C0A-F24F-4185-A0DC-C2225F2A8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" t="6870" r="1988" b="6849"/>
          <a:stretch/>
        </p:blipFill>
        <p:spPr>
          <a:xfrm>
            <a:off x="1866380" y="633561"/>
            <a:ext cx="1904756" cy="566589"/>
          </a:xfrm>
          <a:prstGeom prst="rect">
            <a:avLst/>
          </a:prstGeom>
        </p:spPr>
      </p:pic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85D1304-5224-4C14-A8E3-E0AF4ED29E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7" y="633854"/>
            <a:ext cx="1137525" cy="590414"/>
          </a:xfrm>
          <a:prstGeom prst="rect">
            <a:avLst/>
          </a:prstGeom>
        </p:spPr>
      </p:pic>
      <p:pic>
        <p:nvPicPr>
          <p:cNvPr id="4" name="Elemento grafico 3" descr="Utente">
            <a:extLst>
              <a:ext uri="{FF2B5EF4-FFF2-40B4-BE49-F238E27FC236}">
                <a16:creationId xmlns:a16="http://schemas.microsoft.com/office/drawing/2014/main" id="{F7DD6770-8C94-457D-94F5-6A4BA317A2D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762532" y="5326480"/>
            <a:ext cx="569054" cy="569054"/>
          </a:xfrm>
          <a:prstGeom prst="rect">
            <a:avLst/>
          </a:prstGeom>
        </p:spPr>
      </p:pic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7C0261B4-E734-4102-9CBB-9BE164CB97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5158" y="5462263"/>
            <a:ext cx="3596527" cy="480901"/>
          </a:xfrm>
        </p:spPr>
        <p:txBody>
          <a:bodyPr anchor="ctr">
            <a:spAutoFit/>
          </a:bodyPr>
          <a:lstStyle>
            <a:lvl1pPr marL="0" indent="0">
              <a:lnSpc>
                <a:spcPct val="50000"/>
              </a:lnSpc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  <a:latin typeface="Strait" panose="0200050604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pic>
        <p:nvPicPr>
          <p:cNvPr id="14" name="Elemento grafico 13" descr="Impiegato">
            <a:extLst>
              <a:ext uri="{FF2B5EF4-FFF2-40B4-BE49-F238E27FC236}">
                <a16:creationId xmlns:a16="http://schemas.microsoft.com/office/drawing/2014/main" id="{88FD13B7-5E97-45B9-81F8-7994792009A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>
          <a:xfrm>
            <a:off x="523177" y="5322814"/>
            <a:ext cx="569054" cy="5690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53370F2-A72B-4F8D-93C4-B7A7DA943D2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2" b="13323"/>
          <a:stretch/>
        </p:blipFill>
        <p:spPr bwMode="auto">
          <a:xfrm>
            <a:off x="3977484" y="684421"/>
            <a:ext cx="1108866" cy="48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197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egnaposto immagine 17">
            <a:extLst>
              <a:ext uri="{FF2B5EF4-FFF2-40B4-BE49-F238E27FC236}">
                <a16:creationId xmlns:a16="http://schemas.microsoft.com/office/drawing/2014/main" id="{8B6A0D23-2056-4B75-8B45-3F682A401E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086" y="294747"/>
            <a:ext cx="11583826" cy="5475432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EE8F063-3513-424C-BA0E-6F0D7B8985DF}"/>
              </a:ext>
            </a:extLst>
          </p:cNvPr>
          <p:cNvSpPr/>
          <p:nvPr userDrawn="1"/>
        </p:nvSpPr>
        <p:spPr>
          <a:xfrm>
            <a:off x="304088" y="5915025"/>
            <a:ext cx="10225478" cy="684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B84052F-7261-49CA-85BD-654E8393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86" y="5915025"/>
            <a:ext cx="10225478" cy="684877"/>
          </a:xfrm>
        </p:spPr>
        <p:txBody>
          <a:bodyPr>
            <a:noAutofit/>
          </a:bodyPr>
          <a:lstStyle>
            <a:lvl1pPr algn="ctr">
              <a:defRPr sz="3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0C96D26-8A25-4E6C-BE39-09B43C981D2B}"/>
              </a:ext>
            </a:extLst>
          </p:cNvPr>
          <p:cNvSpPr/>
          <p:nvPr userDrawn="1"/>
        </p:nvSpPr>
        <p:spPr>
          <a:xfrm>
            <a:off x="10529567" y="5915025"/>
            <a:ext cx="1358346" cy="6848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003A7E9-9170-4F26-8D24-8FF49910D7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747" y="5974894"/>
            <a:ext cx="1090578" cy="56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84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825090-5EA1-416D-BF03-E01DEB8B4442}"/>
              </a:ext>
            </a:extLst>
          </p:cNvPr>
          <p:cNvSpPr/>
          <p:nvPr userDrawn="1"/>
        </p:nvSpPr>
        <p:spPr>
          <a:xfrm>
            <a:off x="145050" y="145050"/>
            <a:ext cx="11317166" cy="656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A6C5826-DEBF-4638-AD13-AE0BE5BE9729}"/>
              </a:ext>
            </a:extLst>
          </p:cNvPr>
          <p:cNvSpPr/>
          <p:nvPr userDrawn="1"/>
        </p:nvSpPr>
        <p:spPr>
          <a:xfrm>
            <a:off x="11462216" y="930499"/>
            <a:ext cx="584734" cy="578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E3FA4E7-655F-40BC-A51A-3933B6F9071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90525" y="418600"/>
            <a:ext cx="10855912" cy="558984"/>
          </a:xfrm>
        </p:spPr>
        <p:txBody>
          <a:bodyPr anchor="t">
            <a:noAutofit/>
          </a:bodyPr>
          <a:lstStyle>
            <a:lvl1pPr>
              <a:defRPr sz="4000">
                <a:ln>
                  <a:noFill/>
                </a:ln>
                <a:solidFill>
                  <a:schemeClr val="tx2"/>
                </a:solidFill>
                <a:latin typeface="Strait" panose="02000506040000020004" pitchFamily="2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C7980C9-2686-45D9-9D24-928D20F16C8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4021584" y="1464907"/>
            <a:ext cx="7753649" cy="5030480"/>
          </a:xfrm>
        </p:spPr>
        <p:txBody>
          <a:bodyPr>
            <a:normAutofit/>
          </a:bodyPr>
          <a:lstStyle>
            <a:lvl1pPr marL="0" indent="0" algn="just"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 algn="just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 marL="914400" indent="0" algn="just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 marL="1371600" indent="0" algn="just"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 marL="1828800" indent="0" algn="just"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C4674C8-6D1D-4334-A3CB-2695F9C3C7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93" y="98013"/>
            <a:ext cx="520638" cy="736462"/>
          </a:xfrm>
          <a:prstGeom prst="rect">
            <a:avLst/>
          </a:prstGeom>
        </p:spPr>
      </p:pic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D914552C-906E-4D50-AF9B-EC215A1D146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0525" y="1464907"/>
            <a:ext cx="3518482" cy="5059718"/>
          </a:xfrm>
        </p:spPr>
        <p:txBody>
          <a:bodyPr vert="horz" lIns="91440" tIns="45720" rIns="91440" bIns="45720" rtlCol="0">
            <a:normAutofit/>
          </a:bodyPr>
          <a:lstStyle>
            <a:lvl1pPr algn="just">
              <a:defRPr lang="it-IT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algn="just">
              <a:defRPr lang="it-IT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 algn="just">
              <a:defRPr lang="it-IT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 algn="just">
              <a:defRPr lang="it-IT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 algn="just">
              <a:def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marL="0" lvl="0" indent="0">
              <a:buFontTx/>
              <a:buNone/>
            </a:pPr>
            <a:r>
              <a:rPr lang="it-IT"/>
              <a:t>Fare clic per modificare gli stili del testo dello schema</a:t>
            </a:r>
          </a:p>
          <a:p>
            <a:pPr marL="0" lvl="1" indent="0">
              <a:buFontTx/>
              <a:buNone/>
            </a:pPr>
            <a:r>
              <a:rPr lang="it-IT"/>
              <a:t>Secondo livello</a:t>
            </a:r>
          </a:p>
          <a:p>
            <a:pPr marL="0" lvl="2" indent="0">
              <a:buFontTx/>
              <a:buNone/>
            </a:pPr>
            <a:r>
              <a:rPr lang="it-IT"/>
              <a:t>Terzo livello</a:t>
            </a:r>
          </a:p>
          <a:p>
            <a:pPr marL="0" lvl="3" indent="0">
              <a:buFontTx/>
              <a:buNone/>
            </a:pPr>
            <a:r>
              <a:rPr lang="it-IT"/>
              <a:t>Quarto livello</a:t>
            </a:r>
          </a:p>
          <a:p>
            <a:pPr marL="0" lvl="4" indent="0">
              <a:buFontTx/>
              <a:buNone/>
            </a:pPr>
            <a:r>
              <a:rPr lang="it-IT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29410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825090-5EA1-416D-BF03-E01DEB8B4442}"/>
              </a:ext>
            </a:extLst>
          </p:cNvPr>
          <p:cNvSpPr/>
          <p:nvPr userDrawn="1"/>
        </p:nvSpPr>
        <p:spPr>
          <a:xfrm>
            <a:off x="145050" y="145050"/>
            <a:ext cx="11317166" cy="656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A6C5826-DEBF-4638-AD13-AE0BE5BE9729}"/>
              </a:ext>
            </a:extLst>
          </p:cNvPr>
          <p:cNvSpPr/>
          <p:nvPr userDrawn="1"/>
        </p:nvSpPr>
        <p:spPr>
          <a:xfrm>
            <a:off x="11462216" y="930499"/>
            <a:ext cx="584734" cy="578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E3FA4E7-655F-40BC-A51A-3933B6F9071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90525" y="418600"/>
            <a:ext cx="10855912" cy="558984"/>
          </a:xfrm>
        </p:spPr>
        <p:txBody>
          <a:bodyPr anchor="t">
            <a:noAutofit/>
          </a:bodyPr>
          <a:lstStyle>
            <a:lvl1pPr>
              <a:defRPr sz="4000">
                <a:ln>
                  <a:noFill/>
                </a:ln>
                <a:solidFill>
                  <a:schemeClr val="tx2"/>
                </a:solidFill>
                <a:latin typeface="Strait" panose="02000506040000020004" pitchFamily="2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C4674C8-6D1D-4334-A3CB-2695F9C3C7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93" y="98013"/>
            <a:ext cx="520638" cy="736462"/>
          </a:xfrm>
          <a:prstGeom prst="rect">
            <a:avLst/>
          </a:prstGeom>
        </p:spPr>
      </p:pic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D914552C-906E-4D50-AF9B-EC215A1D146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0524" y="1988598"/>
            <a:ext cx="5594077" cy="4450802"/>
          </a:xfrm>
        </p:spPr>
        <p:txBody>
          <a:bodyPr vert="horz" lIns="91440" tIns="45720" rIns="91440" bIns="45720" rtlCol="0">
            <a:normAutofit/>
          </a:bodyPr>
          <a:lstStyle>
            <a:lvl1pPr algn="just">
              <a:defRPr lang="it-IT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algn="just">
              <a:defRPr lang="it-IT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 algn="just">
              <a:defRPr lang="it-IT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 algn="just">
              <a:defRPr lang="it-IT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 algn="just">
              <a:def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marL="0" lvl="0" indent="0">
              <a:buFontTx/>
              <a:buNone/>
            </a:pPr>
            <a:r>
              <a:rPr lang="it-IT"/>
              <a:t>Fare clic per modificare gli stili del testo dello schema</a:t>
            </a:r>
          </a:p>
          <a:p>
            <a:pPr marL="0" lvl="1" indent="0">
              <a:buFontTx/>
              <a:buNone/>
            </a:pPr>
            <a:r>
              <a:rPr lang="it-IT"/>
              <a:t>Secondo livello</a:t>
            </a:r>
          </a:p>
          <a:p>
            <a:pPr marL="0" lvl="2" indent="0">
              <a:buFontTx/>
              <a:buNone/>
            </a:pPr>
            <a:r>
              <a:rPr lang="it-IT"/>
              <a:t>Terzo livello</a:t>
            </a:r>
          </a:p>
          <a:p>
            <a:pPr marL="0" lvl="3" indent="0">
              <a:buFontTx/>
              <a:buNone/>
            </a:pPr>
            <a:r>
              <a:rPr lang="it-IT"/>
              <a:t>Quarto livello</a:t>
            </a:r>
          </a:p>
          <a:p>
            <a:pPr marL="0" lvl="4" indent="0">
              <a:buFontTx/>
              <a:buNone/>
            </a:pPr>
            <a:r>
              <a:rPr lang="it-IT"/>
              <a:t>Quinto livello</a:t>
            </a:r>
            <a:endParaRPr lang="it-IT" dirty="0"/>
          </a:p>
        </p:txBody>
      </p:sp>
      <p:sp>
        <p:nvSpPr>
          <p:cNvPr id="10" name="Segnaposto contenuto 4">
            <a:extLst>
              <a:ext uri="{FF2B5EF4-FFF2-40B4-BE49-F238E27FC236}">
                <a16:creationId xmlns:a16="http://schemas.microsoft.com/office/drawing/2014/main" id="{1D03F2BD-105E-40EA-AEDB-E2FCE6AD2B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07402" y="1988598"/>
            <a:ext cx="5552808" cy="4450802"/>
          </a:xfrm>
        </p:spPr>
        <p:txBody>
          <a:bodyPr vert="horz" lIns="91440" tIns="45720" rIns="91440" bIns="45720" rtlCol="0">
            <a:normAutofit/>
          </a:bodyPr>
          <a:lstStyle>
            <a:lvl1pPr algn="just">
              <a:defRPr lang="it-IT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algn="just">
              <a:defRPr lang="it-IT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 algn="just">
              <a:defRPr lang="it-IT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 algn="just">
              <a:defRPr lang="it-IT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 algn="just">
              <a:def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marL="0" lvl="0" indent="0">
              <a:buFontTx/>
              <a:buNone/>
            </a:pPr>
            <a:r>
              <a:rPr lang="it-IT" dirty="0"/>
              <a:t>Fare clic per modificare gli stili del testo dello schema</a:t>
            </a:r>
          </a:p>
          <a:p>
            <a:pPr marL="0" lvl="1" indent="0">
              <a:buFontTx/>
              <a:buNone/>
            </a:pPr>
            <a:r>
              <a:rPr lang="it-IT" dirty="0"/>
              <a:t>Secondo livello</a:t>
            </a:r>
          </a:p>
          <a:p>
            <a:pPr marL="0" lvl="2" indent="0">
              <a:buFontTx/>
              <a:buNone/>
            </a:pPr>
            <a:r>
              <a:rPr lang="it-IT" dirty="0"/>
              <a:t>Terzo livello</a:t>
            </a:r>
          </a:p>
          <a:p>
            <a:pPr marL="0" lvl="3" indent="0">
              <a:buFontTx/>
              <a:buNone/>
            </a:pPr>
            <a:r>
              <a:rPr lang="it-IT" dirty="0"/>
              <a:t>Quarto livello</a:t>
            </a:r>
          </a:p>
          <a:p>
            <a:pPr marL="0" lvl="4" indent="0">
              <a:buFontTx/>
              <a:buNone/>
            </a:pPr>
            <a:r>
              <a:rPr lang="it-IT" dirty="0"/>
              <a:t>Quinto livello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EA6955A-4680-468E-A45C-65C45308FA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525" y="1430155"/>
            <a:ext cx="5594350" cy="524851"/>
          </a:xfrm>
        </p:spPr>
        <p:txBody>
          <a:bodyPr anchor="b">
            <a:noAutofit/>
          </a:bodyPr>
          <a:lstStyle>
            <a:lvl1pPr marL="0" indent="0" algn="ctr">
              <a:buNone/>
              <a:defRPr lang="it-IT" sz="2400" kern="1200" dirty="0" smtClean="0">
                <a:ln>
                  <a:noFill/>
                </a:ln>
                <a:solidFill>
                  <a:schemeClr val="tx2"/>
                </a:solidFill>
                <a:latin typeface="Strait" panose="02000506040000020004" pitchFamily="2" charset="0"/>
                <a:ea typeface="+mj-ea"/>
                <a:cs typeface="+mj-cs"/>
              </a:defRPr>
            </a:lvl1pPr>
            <a:lvl2pPr marL="457200" indent="0">
              <a:buNone/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Segnaposto testo 5">
            <a:extLst>
              <a:ext uri="{FF2B5EF4-FFF2-40B4-BE49-F238E27FC236}">
                <a16:creationId xmlns:a16="http://schemas.microsoft.com/office/drawing/2014/main" id="{22EDA8A2-9CFF-40B6-A7D4-3040696FB5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7127" y="1396023"/>
            <a:ext cx="5547456" cy="558983"/>
          </a:xfrm>
        </p:spPr>
        <p:txBody>
          <a:bodyPr anchor="b">
            <a:noAutofit/>
          </a:bodyPr>
          <a:lstStyle>
            <a:lvl1pPr marL="0" indent="0" algn="ctr">
              <a:buNone/>
              <a:defRPr lang="it-IT" sz="2400" kern="1200" dirty="0" smtClean="0">
                <a:ln>
                  <a:noFill/>
                </a:ln>
                <a:solidFill>
                  <a:schemeClr val="tx2"/>
                </a:solidFill>
                <a:latin typeface="Strait" panose="02000506040000020004" pitchFamily="2" charset="0"/>
                <a:ea typeface="+mj-ea"/>
                <a:cs typeface="+mj-cs"/>
              </a:defRPr>
            </a:lvl1pPr>
            <a:lvl2pPr marL="457200" indent="0">
              <a:buNone/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15584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EE1AEB1-9D38-48D8-950E-32A6CF79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163117-6B7B-42EC-8541-13640CD0A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28773C-D2CC-4D49-AB3A-300BB5C65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360D7-053A-4E9F-8AE0-C571E51FE624}" type="datetimeFigureOut">
              <a:rPr lang="it-IT" smtClean="0"/>
              <a:t>02/06/2022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A01100-87B7-4FDF-9D88-1A11278DD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63ACA1C-6BBF-4ABB-BF86-1657CEF459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3EAF6-ABE1-469F-8C5D-BE22055CC0E8}" type="slidenum">
              <a:rPr lang="it-IT" smtClean="0"/>
              <a:t>‹N›</a:t>
            </a:fld>
            <a:endParaRPr lang="it-IT"/>
          </a:p>
        </p:txBody>
      </p:sp>
      <p:pic>
        <p:nvPicPr>
          <p:cNvPr id="7" name="Immagine 6" descr="Immagine che contiene acqua, esterni, persona, oggetto da esterni&#10;&#10;Descrizione generata automaticamente">
            <a:extLst>
              <a:ext uri="{FF2B5EF4-FFF2-40B4-BE49-F238E27FC236}">
                <a16:creationId xmlns:a16="http://schemas.microsoft.com/office/drawing/2014/main" id="{B7B830D6-D90C-46E2-9FBC-D469A52D7AD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07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6" r:id="rId3"/>
    <p:sldLayoutId id="2147483688" r:id="rId4"/>
    <p:sldLayoutId id="2147483683" r:id="rId5"/>
    <p:sldLayoutId id="2147483668" r:id="rId6"/>
    <p:sldLayoutId id="2147483663" r:id="rId7"/>
    <p:sldLayoutId id="2147483685" r:id="rId8"/>
    <p:sldLayoutId id="2147483687" r:id="rId9"/>
    <p:sldLayoutId id="2147483684" r:id="rId10"/>
    <p:sldLayoutId id="21474836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storage.googleapis.com/gbsc-gcp-project-ipop_public/COVID-19/COVID-19-Wearables.zip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A42936-F758-49C1-AC8E-861C7092C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51" y="2081938"/>
            <a:ext cx="10855912" cy="558984"/>
          </a:xfrm>
        </p:spPr>
        <p:txBody>
          <a:bodyPr/>
          <a:lstStyle/>
          <a:p>
            <a:pPr algn="ctr"/>
            <a:r>
              <a:rPr lang="it-IT" dirty="0" smtClean="0"/>
              <a:t>Caso di Studi Metodi e Modelli per la sicurezza delle applicazioni</a:t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sz="2800" dirty="0" err="1" smtClean="0">
                <a:solidFill>
                  <a:schemeClr val="bg2">
                    <a:lumMod val="25000"/>
                  </a:schemeClr>
                </a:solidFill>
              </a:rPr>
              <a:t>Anomaly</a:t>
            </a:r>
            <a:r>
              <a:rPr lang="it-IT" sz="28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t-IT" sz="2800" dirty="0" err="1" smtClean="0">
                <a:solidFill>
                  <a:schemeClr val="bg2">
                    <a:lumMod val="25000"/>
                  </a:schemeClr>
                </a:solidFill>
              </a:rPr>
              <a:t>detection</a:t>
            </a:r>
            <a:r>
              <a:rPr lang="it-IT" sz="2800" dirty="0" smtClean="0">
                <a:solidFill>
                  <a:schemeClr val="bg2">
                    <a:lumMod val="25000"/>
                  </a:schemeClr>
                </a:solidFill>
              </a:rPr>
              <a:t> su dati di uno </a:t>
            </a:r>
            <a:r>
              <a:rPr lang="it-IT" sz="2800" dirty="0" err="1" smtClean="0">
                <a:solidFill>
                  <a:schemeClr val="bg2">
                    <a:lumMod val="25000"/>
                  </a:schemeClr>
                </a:solidFill>
              </a:rPr>
              <a:t>smartwatch</a:t>
            </a:r>
            <a:r>
              <a:rPr lang="it-IT" sz="28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it-IT" sz="28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it-IT" sz="2800" dirty="0" smtClean="0">
                <a:solidFill>
                  <a:schemeClr val="bg2">
                    <a:lumMod val="25000"/>
                  </a:schemeClr>
                </a:solidFill>
              </a:rPr>
              <a:t>Simone Gramegna</a:t>
            </a:r>
            <a:br>
              <a:rPr lang="it-IT" sz="28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it-IT" sz="2800" dirty="0" err="1" smtClean="0">
                <a:solidFill>
                  <a:schemeClr val="bg2">
                    <a:lumMod val="25000"/>
                  </a:schemeClr>
                </a:solidFill>
              </a:rPr>
              <a:t>a.a</a:t>
            </a:r>
            <a:r>
              <a:rPr lang="it-IT" sz="2800" dirty="0" smtClean="0">
                <a:solidFill>
                  <a:schemeClr val="bg2">
                    <a:lumMod val="25000"/>
                  </a:schemeClr>
                </a:solidFill>
              </a:rPr>
              <a:t>. 2021-2022</a:t>
            </a:r>
            <a:endParaRPr lang="it-IT" sz="28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2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E286D221-7C52-4049-A0F5-AE8A8DA2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4" y="200297"/>
            <a:ext cx="11347269" cy="558984"/>
          </a:xfrm>
        </p:spPr>
        <p:txBody>
          <a:bodyPr/>
          <a:lstStyle/>
          <a:p>
            <a:pPr fontAlgn="base"/>
            <a:r>
              <a:rPr lang="en-US" b="1" dirty="0"/>
              <a:t>Deep learning-based detection of COVID-19 using wearables data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3990791"/>
            <a:ext cx="7289075" cy="2310378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470263" y="1497874"/>
            <a:ext cx="4920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In questo studio sono individuati 3 periodi con cui i dati sono </a:t>
            </a:r>
            <a:r>
              <a:rPr lang="it-IT" dirty="0" err="1" smtClean="0"/>
              <a:t>considarati</a:t>
            </a:r>
            <a:r>
              <a:rPr lang="it-IT" dirty="0" smtClean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Normali: dati prima del tampone positivo (inclusi 7 giorni di incubazione)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Infettivi: 21 giorni dall’infezione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Recupero: 21 giorni dopo l’infezione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5891348" y="1545188"/>
            <a:ext cx="5590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Training: periodo non infettivo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Test: periodo infettivo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95% training, 5% validazione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Dati di training e di test standardizzati separatamente</a:t>
            </a: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7881256" y="3531425"/>
            <a:ext cx="39711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Data </a:t>
            </a:r>
            <a:r>
              <a:rPr lang="it-IT" dirty="0" err="1" smtClean="0"/>
              <a:t>augmentation</a:t>
            </a:r>
            <a:r>
              <a:rPr lang="it-IT" dirty="0" smtClean="0"/>
              <a:t> con 7 metodi</a:t>
            </a:r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err="1" smtClean="0"/>
              <a:t>Scaling</a:t>
            </a:r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Rotazioni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Permutazioni casuali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 smtClean="0"/>
              <a:t>Megnitude-warping</a:t>
            </a:r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Time-</a:t>
            </a:r>
            <a:r>
              <a:rPr lang="it-IT" dirty="0" err="1" smtClean="0"/>
              <a:t>warping</a:t>
            </a:r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err="1" smtClean="0"/>
              <a:t>Window-warping</a:t>
            </a:r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err="1" smtClean="0"/>
              <a:t>Window-slicing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7499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E286D221-7C52-4049-A0F5-AE8A8DA2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5" y="200297"/>
            <a:ext cx="11277600" cy="558984"/>
          </a:xfrm>
        </p:spPr>
        <p:txBody>
          <a:bodyPr/>
          <a:lstStyle/>
          <a:p>
            <a:pPr fontAlgn="base"/>
            <a:r>
              <a:rPr lang="en-US" b="1" dirty="0"/>
              <a:t>Deep learning-based detection of </a:t>
            </a:r>
            <a:r>
              <a:rPr lang="en-US" dirty="0"/>
              <a:t>COVID-19 using wearables data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304802" y="1343536"/>
            <a:ext cx="11251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Autencoder</a:t>
            </a:r>
            <a:r>
              <a:rPr lang="it-IT" dirty="0" smtClean="0"/>
              <a:t> per ricostruire i dati della </a:t>
            </a:r>
            <a:r>
              <a:rPr lang="it-IT" dirty="0" err="1" smtClean="0"/>
              <a:t>resting</a:t>
            </a:r>
            <a:r>
              <a:rPr lang="it-IT" dirty="0" smtClean="0"/>
              <a:t>-</a:t>
            </a:r>
            <a:r>
              <a:rPr lang="it-IT" dirty="0" err="1" smtClean="0"/>
              <a:t>heart</a:t>
            </a:r>
            <a:r>
              <a:rPr lang="it-IT" dirty="0" smtClean="0"/>
              <a:t>-rate data in input in maniera codificata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L’errore di ricostruzione </a:t>
            </a:r>
            <a:r>
              <a:rPr lang="it-IT" dirty="0" smtClean="0"/>
              <a:t>è calcolato </a:t>
            </a:r>
            <a:r>
              <a:rPr lang="it-IT" dirty="0"/>
              <a:t>secondo L’errore quadratico medio e l’algoritmo ADAM </a:t>
            </a:r>
            <a:r>
              <a:rPr lang="it-IT" dirty="0" smtClean="0"/>
              <a:t>è usato </a:t>
            </a:r>
            <a:r>
              <a:rPr lang="it-IT" dirty="0"/>
              <a:t>per ottimizzare il processo di </a:t>
            </a:r>
            <a:r>
              <a:rPr lang="it-IT" dirty="0" smtClean="0"/>
              <a:t>apprendimento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L’ </a:t>
            </a:r>
            <a:r>
              <a:rPr lang="it-IT" dirty="0" err="1"/>
              <a:t>anomaly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 è</a:t>
            </a:r>
            <a:r>
              <a:rPr lang="it-IT" dirty="0" smtClean="0"/>
              <a:t> </a:t>
            </a:r>
            <a:r>
              <a:rPr lang="it-IT" dirty="0"/>
              <a:t>stata calcolata sottraendo data e ora dell’evento anomalo durante l’infezione dalla data di inizio dei sintomi</a:t>
            </a:r>
            <a:r>
              <a:rPr lang="it-IT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L’</a:t>
            </a:r>
            <a:r>
              <a:rPr lang="it-IT" dirty="0" err="1"/>
              <a:t>anomaly</a:t>
            </a:r>
            <a:r>
              <a:rPr lang="it-IT" dirty="0"/>
              <a:t> </a:t>
            </a:r>
            <a:r>
              <a:rPr lang="it-IT" dirty="0" err="1"/>
              <a:t>signal</a:t>
            </a:r>
            <a:r>
              <a:rPr lang="it-IT" dirty="0"/>
              <a:t> </a:t>
            </a:r>
            <a:r>
              <a:rPr lang="it-IT" dirty="0" err="1"/>
              <a:t>strength</a:t>
            </a:r>
            <a:r>
              <a:rPr lang="it-IT" dirty="0"/>
              <a:t> </a:t>
            </a:r>
            <a:r>
              <a:rPr lang="it-IT" dirty="0" smtClean="0"/>
              <a:t>è stata </a:t>
            </a:r>
            <a:r>
              <a:rPr lang="it-IT" dirty="0"/>
              <a:t>calcolata dividendo il numero di eventi anomali nella finestra </a:t>
            </a:r>
            <a:r>
              <a:rPr lang="it-IT" dirty="0" err="1"/>
              <a:t>pre</a:t>
            </a:r>
            <a:r>
              <a:rPr lang="it-IT" dirty="0"/>
              <a:t>-sintomatica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7" y="3108961"/>
            <a:ext cx="9265919" cy="351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15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E286D221-7C52-4049-A0F5-AE8A8DA2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4" y="200297"/>
            <a:ext cx="11347269" cy="558984"/>
          </a:xfrm>
        </p:spPr>
        <p:txBody>
          <a:bodyPr/>
          <a:lstStyle/>
          <a:p>
            <a:pPr fontAlgn="base"/>
            <a:r>
              <a:rPr lang="en-US" b="1" dirty="0"/>
              <a:t>Deep learning-based detection of COVID-19 using wearables data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2682240"/>
            <a:ext cx="11756571" cy="380564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48343" y="1419636"/>
            <a:ext cx="109553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70 individui sani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44 individui con eventi anomali nel periodo </a:t>
            </a:r>
            <a:r>
              <a:rPr lang="it-IT" dirty="0" err="1" smtClean="0"/>
              <a:t>pre</a:t>
            </a:r>
            <a:r>
              <a:rPr lang="it-IT" dirty="0" smtClean="0"/>
              <a:t>-sintomatico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15 individui con eventi anomali nel periodo post-sintomatico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78,3 degli individui malati con eventi anomali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9083040" y="2028897"/>
            <a:ext cx="267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Anomalie in un individuo affetto da </a:t>
            </a:r>
            <a:r>
              <a:rPr lang="it-IT" dirty="0" err="1" smtClean="0"/>
              <a:t>covid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5591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E286D221-7C52-4049-A0F5-AE8A8DA2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5" y="252549"/>
            <a:ext cx="11347269" cy="558984"/>
          </a:xfrm>
        </p:spPr>
        <p:txBody>
          <a:bodyPr/>
          <a:lstStyle/>
          <a:p>
            <a:pPr fontAlgn="base"/>
            <a:r>
              <a:rPr lang="en-US" b="1" dirty="0" err="1" smtClean="0"/>
              <a:t>Progettazione</a:t>
            </a:r>
            <a:r>
              <a:rPr lang="en-US" b="1" dirty="0" smtClean="0"/>
              <a:t> </a:t>
            </a:r>
            <a:r>
              <a:rPr lang="en-US" b="1" dirty="0" err="1" smtClean="0"/>
              <a:t>ed</a:t>
            </a:r>
            <a:r>
              <a:rPr lang="en-US" b="1" dirty="0" smtClean="0"/>
              <a:t> </a:t>
            </a:r>
            <a:r>
              <a:rPr lang="en-US" b="1" dirty="0" err="1"/>
              <a:t>a</a:t>
            </a:r>
            <a:r>
              <a:rPr lang="en-US" b="1" dirty="0" err="1" smtClean="0"/>
              <a:t>nalisi</a:t>
            </a:r>
            <a:r>
              <a:rPr lang="en-US" b="1" dirty="0" smtClean="0"/>
              <a:t> </a:t>
            </a:r>
            <a:r>
              <a:rPr lang="en-US" b="1" dirty="0" err="1" smtClean="0"/>
              <a:t>dell’esperimento</a:t>
            </a:r>
            <a:endParaRPr lang="en-US" b="1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413655" y="1177311"/>
            <a:ext cx="109553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L’esperimento è stato condotto utilizzando il </a:t>
            </a:r>
            <a:r>
              <a:rPr lang="it-IT" dirty="0" err="1" smtClean="0"/>
              <a:t>dataset</a:t>
            </a:r>
            <a:r>
              <a:rPr lang="it-IT" dirty="0" smtClean="0"/>
              <a:t> fornito dal </a:t>
            </a:r>
            <a:r>
              <a:rPr lang="it-IT" dirty="0" err="1" smtClean="0"/>
              <a:t>paper</a:t>
            </a:r>
            <a:r>
              <a:rPr lang="it-IT" dirty="0" smtClean="0"/>
              <a:t> disponibile all’indirizzo </a:t>
            </a:r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storage.googleapis.com/gbsc-gcp-project-ipop_public/COVID-19/COVID-19-Wearables.zip</a:t>
            </a:r>
            <a:endParaRPr lang="it-IT" dirty="0" smtClean="0"/>
          </a:p>
          <a:p>
            <a:endParaRPr lang="it-IT" dirty="0"/>
          </a:p>
          <a:p>
            <a:r>
              <a:rPr lang="it-IT" dirty="0" smtClean="0"/>
              <a:t>Dati dell’utente «ASFODQR»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ASFODQR_hr.csv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ASFODQR_steps.csv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Inizio periodo di incubazione: 7 agosto 2024*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Data del tampone positivo: 14 agosto 2024*</a:t>
            </a:r>
          </a:p>
          <a:p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8978537" y="5677987"/>
            <a:ext cx="3143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* l’anno è errato a causa di un errore nel </a:t>
            </a:r>
            <a:r>
              <a:rPr lang="it-IT" dirty="0" err="1" smtClean="0"/>
              <a:t>fitbit</a:t>
            </a:r>
            <a:r>
              <a:rPr lang="it-IT" dirty="0" smtClean="0"/>
              <a:t> ma si riferisce al 2020</a:t>
            </a:r>
            <a:endParaRPr lang="it-IT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339634" y="3762634"/>
            <a:ext cx="52861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Per questi dati è calcolata la </a:t>
            </a:r>
            <a:r>
              <a:rPr lang="it-IT" dirty="0" err="1" smtClean="0"/>
              <a:t>Resting</a:t>
            </a:r>
            <a:r>
              <a:rPr lang="it-IT" dirty="0" smtClean="0"/>
              <a:t> </a:t>
            </a:r>
            <a:r>
              <a:rPr lang="it-IT" dirty="0" err="1" smtClean="0"/>
              <a:t>Heart</a:t>
            </a:r>
            <a:r>
              <a:rPr lang="it-IT" dirty="0" smtClean="0"/>
              <a:t> Rate (RHR)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 dati sono standardizzati usando la funzione </a:t>
            </a:r>
            <a:r>
              <a:rPr lang="it-IT" dirty="0" err="1" smtClean="0"/>
              <a:t>StandardScaler</a:t>
            </a:r>
            <a:r>
              <a:rPr lang="it-IT" dirty="0" smtClean="0"/>
              <a:t> della libreria </a:t>
            </a:r>
            <a:r>
              <a:rPr lang="it-IT" dirty="0" err="1" smtClean="0"/>
              <a:t>scikit-learn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Addestrando i modelli con questi dati sono rilevate le anomalie</a:t>
            </a:r>
            <a:endParaRPr lang="it-IT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674" y="2132647"/>
            <a:ext cx="46577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1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E286D221-7C52-4049-A0F5-AE8A8DA2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5" y="252549"/>
            <a:ext cx="11347269" cy="558984"/>
          </a:xfrm>
        </p:spPr>
        <p:txBody>
          <a:bodyPr/>
          <a:lstStyle/>
          <a:p>
            <a:pPr fontAlgn="base"/>
            <a:r>
              <a:rPr lang="en-US" b="1" dirty="0" err="1" smtClean="0"/>
              <a:t>Progettazione</a:t>
            </a:r>
            <a:r>
              <a:rPr lang="en-US" b="1" dirty="0" smtClean="0"/>
              <a:t> </a:t>
            </a:r>
            <a:r>
              <a:rPr lang="en-US" b="1" dirty="0" err="1" smtClean="0"/>
              <a:t>ed</a:t>
            </a:r>
            <a:r>
              <a:rPr lang="en-US" b="1" dirty="0" smtClean="0"/>
              <a:t> </a:t>
            </a:r>
            <a:r>
              <a:rPr lang="en-US" b="1" dirty="0" err="1"/>
              <a:t>a</a:t>
            </a:r>
            <a:r>
              <a:rPr lang="en-US" b="1" dirty="0" err="1" smtClean="0"/>
              <a:t>nalisi</a:t>
            </a:r>
            <a:r>
              <a:rPr lang="en-US" b="1" dirty="0" smtClean="0"/>
              <a:t> </a:t>
            </a:r>
            <a:r>
              <a:rPr lang="en-US" b="1" dirty="0" err="1" smtClean="0"/>
              <a:t>dell’esperimento</a:t>
            </a:r>
            <a:endParaRPr lang="en-US" b="1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413655" y="1177311"/>
            <a:ext cx="109553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L’obiettivo del mio esperimento è confrontare le prestazioni ed i risultati del modello dello studio </a:t>
            </a:r>
            <a:r>
              <a:rPr lang="en-US" dirty="0"/>
              <a:t>Pre-symptomatic detection of COVID-19 from smartwatch </a:t>
            </a:r>
            <a:r>
              <a:rPr lang="en-US" dirty="0" smtClean="0"/>
              <a:t>data </a:t>
            </a:r>
            <a:r>
              <a:rPr lang="en-US" dirty="0" err="1" smtClean="0"/>
              <a:t>ovvero</a:t>
            </a:r>
            <a:r>
              <a:rPr lang="en-US" dirty="0" smtClean="0"/>
              <a:t> </a:t>
            </a:r>
            <a:r>
              <a:rPr lang="en-US" dirty="0" err="1" smtClean="0"/>
              <a:t>l’EllipticEnvelope</a:t>
            </a:r>
            <a:r>
              <a:rPr lang="en-US" dirty="0" smtClean="0"/>
              <a:t> con </a:t>
            </a:r>
            <a:r>
              <a:rPr lang="en-US" dirty="0" err="1" smtClean="0"/>
              <a:t>altri</a:t>
            </a:r>
            <a:r>
              <a:rPr lang="en-US" dirty="0" smtClean="0"/>
              <a:t> 3 </a:t>
            </a:r>
            <a:r>
              <a:rPr lang="en-US" dirty="0" err="1" smtClean="0"/>
              <a:t>modelli</a:t>
            </a:r>
            <a:r>
              <a:rPr lang="en-US" dirty="0" smtClean="0"/>
              <a:t> di anomaly detection non </a:t>
            </a:r>
            <a:r>
              <a:rPr lang="en-US" dirty="0" err="1" smtClean="0"/>
              <a:t>supervisionati</a:t>
            </a:r>
            <a:r>
              <a:rPr lang="en-US" dirty="0" smtClean="0"/>
              <a:t> </a:t>
            </a:r>
            <a:r>
              <a:rPr lang="en-US" dirty="0" err="1" smtClean="0"/>
              <a:t>noti</a:t>
            </a:r>
            <a:r>
              <a:rPr lang="en-US" dirty="0" smtClean="0"/>
              <a:t> in </a:t>
            </a:r>
            <a:r>
              <a:rPr lang="en-US" dirty="0" err="1" smtClean="0"/>
              <a:t>letteratura</a:t>
            </a:r>
            <a:r>
              <a:rPr lang="en-US" dirty="0" smtClean="0"/>
              <a:t> </a:t>
            </a:r>
            <a:r>
              <a:rPr lang="en-US" dirty="0" err="1" smtClean="0"/>
              <a:t>ovvero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IsolationForest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LocalOutlierFactor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OneClassSVM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Percentuale</a:t>
            </a:r>
            <a:r>
              <a:rPr lang="en-US" dirty="0" smtClean="0"/>
              <a:t> di outliers </a:t>
            </a:r>
            <a:r>
              <a:rPr lang="en-US" dirty="0" err="1" smtClean="0"/>
              <a:t>usati</a:t>
            </a:r>
            <a:r>
              <a:rPr lang="en-US" dirty="0" smtClean="0"/>
              <a:t> </a:t>
            </a:r>
            <a:r>
              <a:rPr lang="en-US" dirty="0" err="1" smtClean="0"/>
              <a:t>nell’esperimento</a:t>
            </a:r>
            <a:r>
              <a:rPr lang="en-US" dirty="0" smtClean="0"/>
              <a:t>: 25%</a:t>
            </a:r>
            <a:endParaRPr lang="it-IT" dirty="0"/>
          </a:p>
          <a:p>
            <a:r>
              <a:rPr lang="it-IT" dirty="0" smtClean="0"/>
              <a:t>  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5" y="4776079"/>
            <a:ext cx="11508379" cy="773955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637" y="2112321"/>
            <a:ext cx="3234249" cy="215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92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E286D221-7C52-4049-A0F5-AE8A8DA2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5" y="362214"/>
            <a:ext cx="11347269" cy="558984"/>
          </a:xfrm>
        </p:spPr>
        <p:txBody>
          <a:bodyPr/>
          <a:lstStyle/>
          <a:p>
            <a:pPr fontAlgn="base"/>
            <a:r>
              <a:rPr lang="en-US" b="1" dirty="0" err="1" smtClean="0"/>
              <a:t>Analisi</a:t>
            </a:r>
            <a:r>
              <a:rPr lang="en-US" b="1" dirty="0" smtClean="0"/>
              <a:t> </a:t>
            </a:r>
            <a:r>
              <a:rPr lang="en-US" b="1" dirty="0" err="1" smtClean="0"/>
              <a:t>dell’esperimento</a:t>
            </a:r>
            <a:r>
              <a:rPr lang="en-US" b="1" dirty="0" smtClean="0"/>
              <a:t> - </a:t>
            </a:r>
            <a:r>
              <a:rPr lang="en-US" b="1" dirty="0" err="1" smtClean="0"/>
              <a:t>EllipticEnvelope</a:t>
            </a:r>
            <a:endParaRPr lang="en-US" b="1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413654" y="1315133"/>
            <a:ext cx="4924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 </a:t>
            </a:r>
            <a:r>
              <a:rPr lang="en-US" dirty="0" err="1" smtClean="0"/>
              <a:t>dati</a:t>
            </a:r>
            <a:r>
              <a:rPr lang="en-US" dirty="0" smtClean="0"/>
              <a:t> secondo </a:t>
            </a:r>
            <a:r>
              <a:rPr lang="en-US" dirty="0" err="1" smtClean="0"/>
              <a:t>questo</a:t>
            </a:r>
            <a:r>
              <a:rPr lang="en-US" dirty="0" smtClean="0"/>
              <a:t> </a:t>
            </a:r>
            <a:r>
              <a:rPr lang="en-US" dirty="0" err="1" smtClean="0"/>
              <a:t>modello</a:t>
            </a:r>
            <a:r>
              <a:rPr lang="en-US" dirty="0" smtClean="0"/>
              <a:t> </a:t>
            </a:r>
            <a:r>
              <a:rPr lang="en-US" dirty="0" err="1" smtClean="0"/>
              <a:t>sono</a:t>
            </a:r>
            <a:r>
              <a:rPr lang="en-US" dirty="0" smtClean="0"/>
              <a:t> </a:t>
            </a:r>
            <a:r>
              <a:rPr lang="en-US" dirty="0" err="1" smtClean="0"/>
              <a:t>distribuiti</a:t>
            </a:r>
            <a:r>
              <a:rPr lang="en-US" dirty="0" smtClean="0"/>
              <a:t> secondo la </a:t>
            </a:r>
            <a:r>
              <a:rPr lang="en-US" dirty="0" err="1" smtClean="0"/>
              <a:t>Gaussiana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Il </a:t>
            </a:r>
            <a:r>
              <a:rPr lang="en-US" dirty="0" err="1" smtClean="0"/>
              <a:t>modello</a:t>
            </a:r>
            <a:r>
              <a:rPr lang="en-US" dirty="0" smtClean="0"/>
              <a:t> </a:t>
            </a:r>
            <a:r>
              <a:rPr lang="en-US" dirty="0" err="1" smtClean="0"/>
              <a:t>crea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curva</a:t>
            </a:r>
            <a:r>
              <a:rPr lang="en-US" dirty="0" smtClean="0"/>
              <a:t> </a:t>
            </a:r>
            <a:r>
              <a:rPr lang="en-US" dirty="0" err="1" smtClean="0"/>
              <a:t>ellittica</a:t>
            </a:r>
            <a:r>
              <a:rPr lang="en-US" dirty="0" smtClean="0"/>
              <a:t> </a:t>
            </a:r>
            <a:r>
              <a:rPr lang="en-US" dirty="0" err="1" smtClean="0"/>
              <a:t>immaginaria</a:t>
            </a:r>
            <a:r>
              <a:rPr lang="en-US" dirty="0" smtClean="0"/>
              <a:t> </a:t>
            </a:r>
            <a:r>
              <a:rPr lang="en-US" dirty="0" err="1" smtClean="0"/>
              <a:t>attorno</a:t>
            </a:r>
            <a:r>
              <a:rPr lang="en-US" dirty="0" smtClean="0"/>
              <a:t> al dataset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 </a:t>
            </a:r>
            <a:r>
              <a:rPr lang="en-US" dirty="0" err="1" smtClean="0"/>
              <a:t>punti</a:t>
            </a:r>
            <a:r>
              <a:rPr lang="en-US" dirty="0" smtClean="0"/>
              <a:t> </a:t>
            </a:r>
            <a:r>
              <a:rPr lang="en-US" dirty="0" err="1" smtClean="0"/>
              <a:t>fuori</a:t>
            </a:r>
            <a:r>
              <a:rPr lang="en-US" dirty="0" smtClean="0"/>
              <a:t> da </a:t>
            </a:r>
            <a:r>
              <a:rPr lang="en-US" dirty="0" err="1" smtClean="0"/>
              <a:t>questa</a:t>
            </a:r>
            <a:r>
              <a:rPr lang="en-US" dirty="0" smtClean="0"/>
              <a:t> </a:t>
            </a:r>
            <a:r>
              <a:rPr lang="en-US" dirty="0" err="1" smtClean="0"/>
              <a:t>curva</a:t>
            </a:r>
            <a:r>
              <a:rPr lang="en-US" dirty="0" smtClean="0"/>
              <a:t> </a:t>
            </a:r>
            <a:r>
              <a:rPr lang="en-US" dirty="0" err="1" smtClean="0"/>
              <a:t>sono</a:t>
            </a:r>
            <a:r>
              <a:rPr lang="en-US" dirty="0" smtClean="0"/>
              <a:t> </a:t>
            </a:r>
            <a:r>
              <a:rPr lang="en-US" dirty="0" err="1" smtClean="0"/>
              <a:t>anomalie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59" y="2978333"/>
            <a:ext cx="7390895" cy="355055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815" y="1145220"/>
            <a:ext cx="5959104" cy="167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83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E286D221-7C52-4049-A0F5-AE8A8DA2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5" y="362214"/>
            <a:ext cx="11347269" cy="558984"/>
          </a:xfrm>
        </p:spPr>
        <p:txBody>
          <a:bodyPr/>
          <a:lstStyle/>
          <a:p>
            <a:pPr fontAlgn="base"/>
            <a:r>
              <a:rPr lang="en-US" b="1" dirty="0" err="1" smtClean="0"/>
              <a:t>EllipticEnvelope</a:t>
            </a:r>
            <a:r>
              <a:rPr lang="en-US" b="1" dirty="0" smtClean="0"/>
              <a:t> – </a:t>
            </a:r>
            <a:r>
              <a:rPr lang="en-US" b="1" dirty="0" err="1" smtClean="0"/>
              <a:t>risultati</a:t>
            </a:r>
            <a:r>
              <a:rPr lang="en-US" b="1" dirty="0" smtClean="0"/>
              <a:t> </a:t>
            </a:r>
            <a:r>
              <a:rPr lang="en-US" b="1" dirty="0" err="1" smtClean="0"/>
              <a:t>ottenuti</a:t>
            </a:r>
            <a:endParaRPr lang="en-US" b="1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757642" y="1235750"/>
            <a:ext cx="4924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In totale sono state rilevate 109 anomalie, 753 punti normali e 225 punti dati per normali (ma che sono in realtà anomalie)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Precisione: 0,845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Recall</a:t>
            </a:r>
            <a:r>
              <a:rPr lang="it-IT" dirty="0" smtClean="0"/>
              <a:t>: 0,915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Accuratezza: 0,825</a:t>
            </a:r>
            <a:endParaRPr lang="en-US" dirty="0" smtClean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70" y="209006"/>
            <a:ext cx="4040776" cy="309562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9" y="3570514"/>
            <a:ext cx="11530147" cy="291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10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E286D221-7C52-4049-A0F5-AE8A8DA2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5" y="362214"/>
            <a:ext cx="11347269" cy="558984"/>
          </a:xfrm>
        </p:spPr>
        <p:txBody>
          <a:bodyPr/>
          <a:lstStyle/>
          <a:p>
            <a:pPr fontAlgn="base"/>
            <a:r>
              <a:rPr lang="en-US" b="1" dirty="0" err="1" smtClean="0"/>
              <a:t>Analisi</a:t>
            </a:r>
            <a:r>
              <a:rPr lang="en-US" b="1" dirty="0" smtClean="0"/>
              <a:t> </a:t>
            </a:r>
            <a:r>
              <a:rPr lang="en-US" b="1" dirty="0" err="1" smtClean="0"/>
              <a:t>dell’esperimento</a:t>
            </a:r>
            <a:r>
              <a:rPr lang="en-US" b="1" dirty="0" smtClean="0"/>
              <a:t> - </a:t>
            </a:r>
            <a:r>
              <a:rPr lang="en-US" b="1" dirty="0" err="1" smtClean="0"/>
              <a:t>IsolationForest</a:t>
            </a:r>
            <a:endParaRPr lang="en-US" b="1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256897" y="1384857"/>
            <a:ext cx="63224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Modello basato su alberi creati selezionando </a:t>
            </a:r>
            <a:r>
              <a:rPr lang="it-IT" dirty="0" err="1" smtClean="0"/>
              <a:t>features</a:t>
            </a:r>
            <a:r>
              <a:rPr lang="it-IT" dirty="0" smtClean="0"/>
              <a:t> casualmente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 </a:t>
            </a:r>
            <a:r>
              <a:rPr lang="it-IT" dirty="0"/>
              <a:t>campioni che si trovano più in profondità nell’albero hanno meno probabilità </a:t>
            </a:r>
            <a:r>
              <a:rPr lang="it-IT" dirty="0" smtClean="0"/>
              <a:t>di essere anomalie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 campioni che finiscono </a:t>
            </a:r>
            <a:r>
              <a:rPr lang="it-IT" dirty="0"/>
              <a:t>nei rami più corti indicano </a:t>
            </a:r>
            <a:r>
              <a:rPr lang="it-IT" dirty="0" smtClean="0"/>
              <a:t>anomalie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1" y="4005944"/>
            <a:ext cx="6130841" cy="2067038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310" y="1149802"/>
            <a:ext cx="5242560" cy="451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57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E286D221-7C52-4049-A0F5-AE8A8DA2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5" y="362214"/>
            <a:ext cx="11347269" cy="558984"/>
          </a:xfrm>
        </p:spPr>
        <p:txBody>
          <a:bodyPr/>
          <a:lstStyle/>
          <a:p>
            <a:pPr fontAlgn="base"/>
            <a:r>
              <a:rPr lang="en-US" b="1" dirty="0" err="1" smtClean="0"/>
              <a:t>IsolationForest</a:t>
            </a:r>
            <a:r>
              <a:rPr lang="en-US" b="1" dirty="0" smtClean="0"/>
              <a:t> – </a:t>
            </a:r>
            <a:r>
              <a:rPr lang="en-US" b="1" dirty="0" err="1" smtClean="0"/>
              <a:t>risultati</a:t>
            </a:r>
            <a:r>
              <a:rPr lang="en-US" b="1" dirty="0" smtClean="0"/>
              <a:t> </a:t>
            </a:r>
            <a:r>
              <a:rPr lang="en-US" b="1" dirty="0" err="1" smtClean="0"/>
              <a:t>ottenuti</a:t>
            </a:r>
            <a:endParaRPr lang="en-US" b="1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1271447" y="1200691"/>
            <a:ext cx="4924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In totale sono state rilevate 208 anomalie, 689 punti normali, 126 punti dati per normali (ma che sono in realtà anomalie) e 64 punti sono stati etichettati erroneamente come anomalie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Precisione: 0,838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Recall</a:t>
            </a:r>
            <a:r>
              <a:rPr lang="it-IT" dirty="0" smtClean="0"/>
              <a:t>: 0,907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Accuratezza: 0,814</a:t>
            </a:r>
            <a:endParaRPr lang="en-US" dirty="0" smtClean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651" y="362214"/>
            <a:ext cx="4066909" cy="305018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4" y="3691888"/>
            <a:ext cx="11412585" cy="283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54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E286D221-7C52-4049-A0F5-AE8A8DA2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5" y="362214"/>
            <a:ext cx="11347269" cy="558984"/>
          </a:xfrm>
        </p:spPr>
        <p:txBody>
          <a:bodyPr/>
          <a:lstStyle/>
          <a:p>
            <a:pPr fontAlgn="base"/>
            <a:r>
              <a:rPr lang="en-US" b="1" dirty="0" err="1" smtClean="0"/>
              <a:t>Analisi</a:t>
            </a:r>
            <a:r>
              <a:rPr lang="en-US" b="1" dirty="0" smtClean="0"/>
              <a:t> </a:t>
            </a:r>
            <a:r>
              <a:rPr lang="en-US" b="1" dirty="0" err="1" smtClean="0"/>
              <a:t>dell’esperimento</a:t>
            </a:r>
            <a:r>
              <a:rPr lang="en-US" b="1" dirty="0" smtClean="0"/>
              <a:t> - </a:t>
            </a:r>
            <a:r>
              <a:rPr lang="en-US" b="1" dirty="0" err="1" smtClean="0"/>
              <a:t>LocalOutlierFactor</a:t>
            </a:r>
            <a:endParaRPr lang="en-US" b="1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5425668" y="1871277"/>
            <a:ext cx="6156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Considera la densità del vicinato dell’istanza considerata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 punti situati in un vicinato meno denso sono rilevati come anomalie</a:t>
            </a:r>
            <a:endParaRPr lang="en-US" dirty="0" smtClean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51" y="3744686"/>
            <a:ext cx="5371001" cy="1622778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9" y="1402081"/>
            <a:ext cx="5281720" cy="46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18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1612A804-70D2-4E6D-8F29-E771FB19ED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8800" u="sng" dirty="0" smtClean="0"/>
              <a:t>Obiettivi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000" dirty="0" smtClean="0"/>
              <a:t>Rilevare infezioni da Covid-19 tramite </a:t>
            </a:r>
            <a:r>
              <a:rPr lang="it-IT" sz="4000" dirty="0" err="1" smtClean="0"/>
              <a:t>smartwatch</a:t>
            </a:r>
            <a:endParaRPr lang="it-IT" sz="4000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000" dirty="0" smtClean="0"/>
              <a:t>Confrontare modelli non supervisionati di </a:t>
            </a:r>
            <a:r>
              <a:rPr lang="it-IT" sz="4000" dirty="0" err="1" smtClean="0"/>
              <a:t>anomaly</a:t>
            </a:r>
            <a:r>
              <a:rPr lang="it-IT" sz="4000" dirty="0" smtClean="0"/>
              <a:t> </a:t>
            </a:r>
            <a:r>
              <a:rPr lang="it-IT" sz="4000" dirty="0" err="1" smtClean="0"/>
              <a:t>detection</a:t>
            </a:r>
            <a:r>
              <a:rPr lang="it-IT" sz="4000" dirty="0" smtClean="0"/>
              <a:t> applicati ai dati di uno </a:t>
            </a:r>
            <a:r>
              <a:rPr lang="it-IT" sz="4000" dirty="0" err="1" smtClean="0"/>
              <a:t>smartwatch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104933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E286D221-7C52-4049-A0F5-AE8A8DA2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5" y="362214"/>
            <a:ext cx="11347269" cy="558984"/>
          </a:xfrm>
        </p:spPr>
        <p:txBody>
          <a:bodyPr/>
          <a:lstStyle/>
          <a:p>
            <a:pPr fontAlgn="base"/>
            <a:r>
              <a:rPr lang="en-US" b="1" dirty="0" err="1" smtClean="0"/>
              <a:t>LocalOutlierFactor</a:t>
            </a:r>
            <a:r>
              <a:rPr lang="en-US" b="1" dirty="0" smtClean="0"/>
              <a:t> – </a:t>
            </a:r>
            <a:r>
              <a:rPr lang="en-US" b="1" dirty="0" err="1" smtClean="0"/>
              <a:t>risultati</a:t>
            </a:r>
            <a:r>
              <a:rPr lang="en-US" b="1" dirty="0" smtClean="0"/>
              <a:t> </a:t>
            </a:r>
            <a:r>
              <a:rPr lang="en-US" b="1" dirty="0" err="1" smtClean="0"/>
              <a:t>ottenuti</a:t>
            </a:r>
            <a:endParaRPr lang="en-US" b="1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1271447" y="1200691"/>
            <a:ext cx="4924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In totale sono state rilevate solo 16 anomalie, 750 punti normali, 318 punti dati per normali (ma che sono in realtà anomalie) e 3 punti sono stati etichettati erroneamente come anomalie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Precisione: 0,714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Recall</a:t>
            </a:r>
            <a:r>
              <a:rPr lang="it-IT" dirty="0" smtClean="0"/>
              <a:t>: 0,812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Accuratezza: 0,645</a:t>
            </a:r>
            <a:endParaRPr lang="en-US" dirty="0" smtClean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216" y="362214"/>
            <a:ext cx="3661237" cy="306025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5" y="3901441"/>
            <a:ext cx="11273248" cy="258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49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E286D221-7C52-4049-A0F5-AE8A8DA2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5" y="362214"/>
            <a:ext cx="11347269" cy="558984"/>
          </a:xfrm>
        </p:spPr>
        <p:txBody>
          <a:bodyPr/>
          <a:lstStyle/>
          <a:p>
            <a:pPr fontAlgn="base"/>
            <a:r>
              <a:rPr lang="en-US" b="1" dirty="0" err="1" smtClean="0"/>
              <a:t>Analisi</a:t>
            </a:r>
            <a:r>
              <a:rPr lang="en-US" b="1" dirty="0" smtClean="0"/>
              <a:t> </a:t>
            </a:r>
            <a:r>
              <a:rPr lang="en-US" b="1" dirty="0" err="1" smtClean="0"/>
              <a:t>dell’esperimento</a:t>
            </a:r>
            <a:r>
              <a:rPr lang="en-US" b="1" dirty="0" smtClean="0"/>
              <a:t> - </a:t>
            </a:r>
            <a:r>
              <a:rPr lang="en-US" b="1" dirty="0" err="1" smtClean="0"/>
              <a:t>OneClassSVM</a:t>
            </a:r>
            <a:endParaRPr lang="en-US" b="1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629568" y="1430274"/>
            <a:ext cx="6156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Nasce come algoritmo di classificazione</a:t>
            </a:r>
            <a:r>
              <a:rPr lang="it-IT" dirty="0"/>
              <a:t> </a:t>
            </a:r>
            <a:r>
              <a:rPr lang="it-IT" dirty="0" smtClean="0"/>
              <a:t>tra due classi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Utilizza un iperpiano nello spazio delle </a:t>
            </a:r>
            <a:r>
              <a:rPr lang="it-IT" dirty="0" err="1" smtClean="0"/>
              <a:t>features</a:t>
            </a:r>
            <a:r>
              <a:rPr lang="it-IT" dirty="0" smtClean="0"/>
              <a:t> per separare le classi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Utilizza la densità delle varie classi presenti per individuare gli </a:t>
            </a:r>
            <a:r>
              <a:rPr lang="it-IT" dirty="0" err="1" smtClean="0"/>
              <a:t>outliers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47" y="918146"/>
            <a:ext cx="4514114" cy="3055583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89" y="3721180"/>
            <a:ext cx="6287045" cy="23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17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E286D221-7C52-4049-A0F5-AE8A8DA2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5" y="362214"/>
            <a:ext cx="11347269" cy="558984"/>
          </a:xfrm>
        </p:spPr>
        <p:txBody>
          <a:bodyPr/>
          <a:lstStyle/>
          <a:p>
            <a:pPr fontAlgn="base"/>
            <a:r>
              <a:rPr lang="en-US" b="1" dirty="0" err="1" smtClean="0"/>
              <a:t>OneClassSVM</a:t>
            </a:r>
            <a:r>
              <a:rPr lang="en-US" b="1" dirty="0" smtClean="0"/>
              <a:t> – </a:t>
            </a:r>
            <a:r>
              <a:rPr lang="en-US" b="1" dirty="0" err="1" smtClean="0"/>
              <a:t>risultati</a:t>
            </a:r>
            <a:r>
              <a:rPr lang="en-US" b="1" dirty="0" smtClean="0"/>
              <a:t> </a:t>
            </a:r>
            <a:r>
              <a:rPr lang="en-US" b="1" dirty="0" err="1" smtClean="0"/>
              <a:t>ottenuti</a:t>
            </a:r>
            <a:endParaRPr lang="en-US" b="1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1271447" y="1200691"/>
            <a:ext cx="4924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In totale sono state rilevate 172 anomalie, 667 punti normali, 162 punti dati per normali (ma che sono in realtà anomalie) e 86 punti sono stati etichettati erroneamente come anomalie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Precisione: 0,804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Recall</a:t>
            </a:r>
            <a:r>
              <a:rPr lang="it-IT" dirty="0" smtClean="0"/>
              <a:t>: 0,885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Accuratezza: 0,771</a:t>
            </a:r>
            <a:endParaRPr lang="en-US" dirty="0" smtClean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565" y="362214"/>
            <a:ext cx="4354287" cy="339988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84" y="4041596"/>
            <a:ext cx="11706502" cy="24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58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E286D221-7C52-4049-A0F5-AE8A8DA2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4" y="214168"/>
            <a:ext cx="11347269" cy="558984"/>
          </a:xfrm>
        </p:spPr>
        <p:txBody>
          <a:bodyPr/>
          <a:lstStyle/>
          <a:p>
            <a:pPr fontAlgn="base"/>
            <a:r>
              <a:rPr lang="en-US" b="1" dirty="0" err="1" smtClean="0"/>
              <a:t>Grafici</a:t>
            </a:r>
            <a:r>
              <a:rPr lang="en-US" b="1" dirty="0" smtClean="0"/>
              <a:t> a </a:t>
            </a:r>
            <a:r>
              <a:rPr lang="en-US" b="1" dirty="0" err="1" smtClean="0"/>
              <a:t>confronto</a:t>
            </a:r>
            <a:endParaRPr lang="en-US" b="1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239484" y="3901059"/>
            <a:ext cx="3683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 smtClean="0">
                <a:solidFill>
                  <a:srgbClr val="0D4C70"/>
                </a:solidFill>
              </a:rPr>
              <a:t>IsolationForest</a:t>
            </a:r>
            <a:endParaRPr lang="it-IT" sz="3200" dirty="0" smtClean="0">
              <a:solidFill>
                <a:srgbClr val="0D4C70"/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39484" y="1010960"/>
            <a:ext cx="3683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 smtClean="0">
                <a:solidFill>
                  <a:srgbClr val="0D4C70"/>
                </a:solidFill>
              </a:rPr>
              <a:t>EllipticEnvelope</a:t>
            </a:r>
            <a:endParaRPr lang="it-IT" sz="3200" dirty="0" smtClean="0">
              <a:solidFill>
                <a:srgbClr val="0D4C70"/>
              </a:solidFill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02" y="1576067"/>
            <a:ext cx="11608527" cy="2148147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02" y="4485834"/>
            <a:ext cx="11680375" cy="208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01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E286D221-7C52-4049-A0F5-AE8A8DA2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4" y="214168"/>
            <a:ext cx="11347269" cy="558984"/>
          </a:xfrm>
        </p:spPr>
        <p:txBody>
          <a:bodyPr/>
          <a:lstStyle/>
          <a:p>
            <a:pPr fontAlgn="base"/>
            <a:r>
              <a:rPr lang="en-US" b="1" dirty="0" err="1" smtClean="0"/>
              <a:t>Grafici</a:t>
            </a:r>
            <a:r>
              <a:rPr lang="en-US" b="1" dirty="0" smtClean="0"/>
              <a:t> a </a:t>
            </a:r>
            <a:r>
              <a:rPr lang="en-US" b="1" dirty="0" err="1" smtClean="0"/>
              <a:t>confronto</a:t>
            </a:r>
            <a:endParaRPr lang="en-US" b="1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239484" y="3901059"/>
            <a:ext cx="3683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 smtClean="0">
                <a:solidFill>
                  <a:srgbClr val="0D4C70"/>
                </a:solidFill>
              </a:rPr>
              <a:t>OneClassSVM</a:t>
            </a:r>
            <a:endParaRPr lang="it-IT" sz="3200" dirty="0">
              <a:solidFill>
                <a:srgbClr val="0D4C70"/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39483" y="897016"/>
            <a:ext cx="3683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 smtClean="0">
                <a:solidFill>
                  <a:srgbClr val="0D4C70"/>
                </a:solidFill>
              </a:rPr>
              <a:t>LocalOutlierFactor</a:t>
            </a:r>
            <a:endParaRPr lang="it-IT" sz="3200" dirty="0">
              <a:solidFill>
                <a:srgbClr val="0D4C70"/>
              </a:solidFill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3" y="4485834"/>
            <a:ext cx="11706502" cy="200205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3" y="1523798"/>
            <a:ext cx="11734802" cy="233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17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E286D221-7C52-4049-A0F5-AE8A8DA2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5" y="362214"/>
            <a:ext cx="11347269" cy="558984"/>
          </a:xfrm>
        </p:spPr>
        <p:txBody>
          <a:bodyPr/>
          <a:lstStyle/>
          <a:p>
            <a:pPr fontAlgn="base"/>
            <a:r>
              <a:rPr lang="en-US" b="1" dirty="0" err="1" smtClean="0"/>
              <a:t>Tabelle</a:t>
            </a:r>
            <a:r>
              <a:rPr lang="en-US" b="1" dirty="0" smtClean="0"/>
              <a:t> </a:t>
            </a:r>
            <a:r>
              <a:rPr lang="en-US" b="1" dirty="0" err="1" smtClean="0"/>
              <a:t>dei</a:t>
            </a:r>
            <a:r>
              <a:rPr lang="en-US" b="1" dirty="0" smtClean="0"/>
              <a:t> </a:t>
            </a:r>
            <a:r>
              <a:rPr lang="en-US" b="1" dirty="0" err="1" smtClean="0"/>
              <a:t>risultati</a:t>
            </a:r>
            <a:r>
              <a:rPr lang="en-US" b="1" dirty="0" smtClean="0"/>
              <a:t> e </a:t>
            </a:r>
            <a:r>
              <a:rPr lang="en-US" b="1" dirty="0" err="1" smtClean="0"/>
              <a:t>conclusioni</a:t>
            </a:r>
            <a:endParaRPr lang="en-US" b="1" dirty="0"/>
          </a:p>
        </p:txBody>
      </p:sp>
      <p:graphicFrame>
        <p:nvGraphicFramePr>
          <p:cNvPr id="2" name="Tabel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215593"/>
              </p:ext>
            </p:extLst>
          </p:nvPr>
        </p:nvGraphicFramePr>
        <p:xfrm>
          <a:off x="413655" y="1198638"/>
          <a:ext cx="112732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3443">
                  <a:extLst>
                    <a:ext uri="{9D8B030D-6E8A-4147-A177-3AD203B41FA5}">
                      <a16:colId xmlns:a16="http://schemas.microsoft.com/office/drawing/2014/main" val="3638899367"/>
                    </a:ext>
                  </a:extLst>
                </a:gridCol>
                <a:gridCol w="2396847">
                  <a:extLst>
                    <a:ext uri="{9D8B030D-6E8A-4147-A177-3AD203B41FA5}">
                      <a16:colId xmlns:a16="http://schemas.microsoft.com/office/drawing/2014/main" val="3013819859"/>
                    </a:ext>
                  </a:extLst>
                </a:gridCol>
                <a:gridCol w="2108143">
                  <a:extLst>
                    <a:ext uri="{9D8B030D-6E8A-4147-A177-3AD203B41FA5}">
                      <a16:colId xmlns:a16="http://schemas.microsoft.com/office/drawing/2014/main" val="1549836971"/>
                    </a:ext>
                  </a:extLst>
                </a:gridCol>
                <a:gridCol w="2596096">
                  <a:extLst>
                    <a:ext uri="{9D8B030D-6E8A-4147-A177-3AD203B41FA5}">
                      <a16:colId xmlns:a16="http://schemas.microsoft.com/office/drawing/2014/main" val="2214214562"/>
                    </a:ext>
                  </a:extLst>
                </a:gridCol>
                <a:gridCol w="2268718">
                  <a:extLst>
                    <a:ext uri="{9D8B030D-6E8A-4147-A177-3AD203B41FA5}">
                      <a16:colId xmlns:a16="http://schemas.microsoft.com/office/drawing/2014/main" val="2567930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EllipticEnvelope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IsolationForest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LocalOutlierFactor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OneClassSVM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382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Accuratezza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0,825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0,814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0,645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0,771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53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Precision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0,845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0,838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0,714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0,804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40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Recall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0,915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0,907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0,812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0,885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05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F1 score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0,878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0,871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0,760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0,843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086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Fbeta</a:t>
                      </a:r>
                      <a:r>
                        <a:rPr lang="it-IT" dirty="0" smtClean="0"/>
                        <a:t> score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0,900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0,892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0,791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0,868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92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Anomalie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208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202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90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172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851504"/>
                  </a:ext>
                </a:extLst>
              </a:tr>
            </a:tbl>
          </a:graphicData>
        </a:graphic>
      </p:graphicFrame>
      <p:sp>
        <p:nvSpPr>
          <p:cNvPr id="4" name="CasellaDiTesto 3"/>
          <p:cNvSpPr txBox="1"/>
          <p:nvPr/>
        </p:nvSpPr>
        <p:spPr>
          <a:xfrm>
            <a:off x="574765" y="4136571"/>
            <a:ext cx="10267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smtClean="0"/>
              <a:t>Il modello originale, l’</a:t>
            </a:r>
            <a:r>
              <a:rPr lang="it-IT" sz="2400" dirty="0" err="1" smtClean="0"/>
              <a:t>EllipticEnvelope</a:t>
            </a:r>
            <a:r>
              <a:rPr lang="it-IT" sz="2400" dirty="0" smtClean="0"/>
              <a:t> ha le prestazioni migliori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smtClean="0"/>
              <a:t>L’</a:t>
            </a:r>
            <a:r>
              <a:rPr lang="it-IT" sz="2400" dirty="0" err="1" smtClean="0"/>
              <a:t>IsolationForest</a:t>
            </a:r>
            <a:r>
              <a:rPr lang="it-IT" sz="2400" dirty="0" smtClean="0"/>
              <a:t> si avvicina molto ai risultati ottenuti con il modello originale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 smtClean="0"/>
              <a:t>LocalOutlierFactor</a:t>
            </a:r>
            <a:r>
              <a:rPr lang="it-IT" sz="2400" dirty="0" smtClean="0"/>
              <a:t> ha le prestazioni peggiori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417137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56E2A70-0751-4252-B0FD-F063082D2E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3713815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86D221-7C52-4049-A0F5-AE8A8DA2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392473"/>
            <a:ext cx="10855912" cy="558984"/>
          </a:xfrm>
        </p:spPr>
        <p:txBody>
          <a:bodyPr/>
          <a:lstStyle/>
          <a:p>
            <a:r>
              <a:rPr lang="it-IT" dirty="0" smtClean="0"/>
              <a:t>Introduzione</a:t>
            </a:r>
            <a:endParaRPr lang="it-IT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286D221-7C52-4049-A0F5-AE8A8DA2FC5D}"/>
              </a:ext>
            </a:extLst>
          </p:cNvPr>
          <p:cNvSpPr txBox="1">
            <a:spLocks/>
          </p:cNvSpPr>
          <p:nvPr/>
        </p:nvSpPr>
        <p:spPr>
          <a:xfrm>
            <a:off x="390525" y="1106276"/>
            <a:ext cx="10855912" cy="558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ln>
                  <a:noFill/>
                </a:ln>
                <a:solidFill>
                  <a:schemeClr val="tx2"/>
                </a:solidFill>
                <a:latin typeface="Strait" panose="02000506040000020004" pitchFamily="2" charset="0"/>
                <a:ea typeface="+mj-ea"/>
                <a:cs typeface="+mj-cs"/>
              </a:defRPr>
            </a:lvl1pPr>
          </a:lstStyle>
          <a:p>
            <a:r>
              <a:rPr lang="it-IT" sz="3200" dirty="0" smtClean="0"/>
              <a:t>Cos’è l’</a:t>
            </a:r>
            <a:r>
              <a:rPr lang="it-IT" sz="3200" dirty="0" err="1" smtClean="0"/>
              <a:t>anomaly</a:t>
            </a:r>
            <a:r>
              <a:rPr lang="it-IT" sz="3200" dirty="0" smtClean="0"/>
              <a:t> </a:t>
            </a:r>
            <a:r>
              <a:rPr lang="it-IT" sz="3200" dirty="0" err="1" smtClean="0"/>
              <a:t>detection</a:t>
            </a:r>
            <a:r>
              <a:rPr lang="it-IT" sz="3200" dirty="0" smtClean="0"/>
              <a:t>?</a:t>
            </a:r>
            <a:endParaRPr lang="it-IT" sz="3200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389" y="3966258"/>
            <a:ext cx="3752369" cy="2175102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291566" y="1820079"/>
            <a:ext cx="72368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smtClean="0"/>
              <a:t>Attività nell’analisi dei dati per trovare delle </a:t>
            </a:r>
            <a:r>
              <a:rPr lang="it-IT" sz="2800" dirty="0" smtClean="0">
                <a:solidFill>
                  <a:srgbClr val="0070C0"/>
                </a:solidFill>
              </a:rPr>
              <a:t>anomalie</a:t>
            </a:r>
            <a:r>
              <a:rPr lang="it-IT" sz="2800" dirty="0" smtClean="0"/>
              <a:t> in un </a:t>
            </a:r>
            <a:r>
              <a:rPr lang="it-IT" sz="2800" dirty="0" err="1" smtClean="0"/>
              <a:t>dataset</a:t>
            </a:r>
            <a:endParaRPr lang="it-IT" sz="2800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E286D221-7C52-4049-A0F5-AE8A8DA2FC5D}"/>
              </a:ext>
            </a:extLst>
          </p:cNvPr>
          <p:cNvSpPr txBox="1">
            <a:spLocks/>
          </p:cNvSpPr>
          <p:nvPr/>
        </p:nvSpPr>
        <p:spPr>
          <a:xfrm>
            <a:off x="390525" y="2972963"/>
            <a:ext cx="10855912" cy="558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ln>
                  <a:noFill/>
                </a:ln>
                <a:solidFill>
                  <a:schemeClr val="tx2"/>
                </a:solidFill>
                <a:latin typeface="Strait" panose="02000506040000020004" pitchFamily="2" charset="0"/>
                <a:ea typeface="+mj-ea"/>
                <a:cs typeface="+mj-cs"/>
              </a:defRPr>
            </a:lvl1pPr>
          </a:lstStyle>
          <a:p>
            <a:r>
              <a:rPr lang="it-IT" sz="2800" dirty="0" smtClean="0"/>
              <a:t>Ambiti di applicazione</a:t>
            </a:r>
            <a:endParaRPr lang="it-IT" sz="28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470263" y="3531947"/>
            <a:ext cx="41888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Sanità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Sicurezza informatica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Ambito finanziario, frodi bancarie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Reti di sensori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Ambito industriale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Robotica</a:t>
            </a:r>
            <a:endParaRPr lang="it-IT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711" y="951457"/>
            <a:ext cx="3683726" cy="24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86D221-7C52-4049-A0F5-AE8A8DA2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392473"/>
            <a:ext cx="10855912" cy="558984"/>
          </a:xfrm>
        </p:spPr>
        <p:txBody>
          <a:bodyPr/>
          <a:lstStyle/>
          <a:p>
            <a:r>
              <a:rPr lang="it-IT" dirty="0" smtClean="0"/>
              <a:t>Tipi di anomalie ed algoritmi di </a:t>
            </a:r>
            <a:r>
              <a:rPr lang="it-IT" dirty="0" err="1" smtClean="0"/>
              <a:t>anomaly</a:t>
            </a:r>
            <a:r>
              <a:rPr lang="it-IT" dirty="0" smtClean="0"/>
              <a:t> </a:t>
            </a:r>
            <a:r>
              <a:rPr lang="it-IT" dirty="0" err="1" smtClean="0"/>
              <a:t>detection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390525" y="1166948"/>
            <a:ext cx="4615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Possiamo classificare i dati in 3 categorie: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Punti normali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Rumore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Anomalie 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2582768"/>
            <a:ext cx="3980601" cy="3411161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58" y="1079862"/>
            <a:ext cx="3927566" cy="2209256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5155474" y="3596640"/>
            <a:ext cx="62527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Tipi di algoritmi di </a:t>
            </a:r>
            <a:r>
              <a:rPr lang="it-IT" dirty="0" err="1" smtClean="0"/>
              <a:t>anomaly</a:t>
            </a:r>
            <a:r>
              <a:rPr lang="it-IT" dirty="0" smtClean="0"/>
              <a:t> </a:t>
            </a:r>
            <a:r>
              <a:rPr lang="it-IT" dirty="0" err="1" smtClean="0"/>
              <a:t>detection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Supervisionati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Semi supervisionati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Non supervisionati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Rule</a:t>
            </a:r>
            <a:r>
              <a:rPr lang="it-IT" dirty="0" smtClean="0"/>
              <a:t> – </a:t>
            </a:r>
            <a:r>
              <a:rPr lang="it-IT" dirty="0" err="1" smtClean="0"/>
              <a:t>based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Metodi statistici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Deep</a:t>
            </a:r>
            <a:r>
              <a:rPr lang="it-IT" dirty="0" smtClean="0"/>
              <a:t> </a:t>
            </a:r>
            <a:r>
              <a:rPr lang="it-IT" dirty="0" err="1" smtClean="0"/>
              <a:t>learning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4002467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86D221-7C52-4049-A0F5-AE8A8DA2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392473"/>
            <a:ext cx="10855912" cy="558984"/>
          </a:xfrm>
        </p:spPr>
        <p:txBody>
          <a:bodyPr/>
          <a:lstStyle/>
          <a:p>
            <a:r>
              <a:rPr lang="it-IT" dirty="0" smtClean="0"/>
              <a:t>Stato dell’arte </a:t>
            </a:r>
            <a:r>
              <a:rPr lang="it-IT" dirty="0" err="1" smtClean="0"/>
              <a:t>anomaly</a:t>
            </a:r>
            <a:r>
              <a:rPr lang="it-IT" dirty="0" smtClean="0"/>
              <a:t> </a:t>
            </a:r>
            <a:r>
              <a:rPr lang="it-IT" dirty="0" err="1" smtClean="0"/>
              <a:t>detection</a:t>
            </a:r>
            <a:r>
              <a:rPr lang="it-IT" dirty="0" smtClean="0"/>
              <a:t> su </a:t>
            </a:r>
            <a:r>
              <a:rPr lang="it-IT" dirty="0" err="1" smtClean="0"/>
              <a:t>smartwatch</a:t>
            </a: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390525" y="1081788"/>
            <a:ext cx="109393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L’</a:t>
            </a:r>
            <a:r>
              <a:rPr lang="it-IT" dirty="0" err="1" smtClean="0"/>
              <a:t>anomaly</a:t>
            </a:r>
            <a:r>
              <a:rPr lang="it-IT" dirty="0" smtClean="0"/>
              <a:t> </a:t>
            </a:r>
            <a:r>
              <a:rPr lang="it-IT" dirty="0" err="1" smtClean="0"/>
              <a:t>detection</a:t>
            </a:r>
            <a:r>
              <a:rPr lang="it-IT" dirty="0" smtClean="0"/>
              <a:t> può essere applicata al rilevamento di anomalie su dati di utenti raccolti da uno </a:t>
            </a:r>
            <a:r>
              <a:rPr lang="it-IT" dirty="0" err="1" smtClean="0"/>
              <a:t>smartwatch</a:t>
            </a:r>
            <a:r>
              <a:rPr lang="it-IT" dirty="0" smtClean="0"/>
              <a:t>, esistono numerosi studi in letteratura tra cui: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Anomalie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</a:t>
            </a:r>
            <a:r>
              <a:rPr lang="en-US" dirty="0" err="1" smtClean="0"/>
              <a:t>comportamento</a:t>
            </a:r>
            <a:r>
              <a:rPr lang="en-US" dirty="0" smtClean="0"/>
              <a:t> </a:t>
            </a:r>
            <a:r>
              <a:rPr lang="en-US" dirty="0" err="1" smtClean="0"/>
              <a:t>degli</a:t>
            </a:r>
            <a:r>
              <a:rPr lang="en-US" dirty="0" smtClean="0"/>
              <a:t> </a:t>
            </a:r>
            <a:r>
              <a:rPr lang="en-US" dirty="0" err="1" smtClean="0"/>
              <a:t>studenti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Sistema di </a:t>
            </a:r>
            <a:r>
              <a:rPr lang="en-US" dirty="0" err="1" smtClean="0"/>
              <a:t>allarme</a:t>
            </a:r>
            <a:r>
              <a:rPr lang="en-US" dirty="0" smtClean="0"/>
              <a:t> </a:t>
            </a:r>
            <a:r>
              <a:rPr lang="en-US" dirty="0" err="1" smtClean="0"/>
              <a:t>intelligente</a:t>
            </a:r>
            <a:r>
              <a:rPr lang="en-US" dirty="0" smtClean="0"/>
              <a:t> </a:t>
            </a:r>
            <a:r>
              <a:rPr lang="en-US" dirty="0" err="1" smtClean="0"/>
              <a:t>integrato</a:t>
            </a:r>
            <a:r>
              <a:rPr lang="en-US" dirty="0" smtClean="0"/>
              <a:t> con </a:t>
            </a:r>
            <a:r>
              <a:rPr lang="en-US" dirty="0" err="1" smtClean="0"/>
              <a:t>dispostivi</a:t>
            </a:r>
            <a:r>
              <a:rPr lang="en-US" dirty="0" smtClean="0"/>
              <a:t> wearable per </a:t>
            </a:r>
            <a:r>
              <a:rPr lang="en-US" dirty="0" err="1" smtClean="0"/>
              <a:t>segnalare</a:t>
            </a:r>
            <a:r>
              <a:rPr lang="en-US" dirty="0" smtClean="0"/>
              <a:t> </a:t>
            </a:r>
            <a:r>
              <a:rPr lang="en-US" dirty="0" err="1" smtClean="0"/>
              <a:t>situazioni</a:t>
            </a:r>
            <a:r>
              <a:rPr lang="en-US" dirty="0" smtClean="0"/>
              <a:t> di </a:t>
            </a:r>
            <a:r>
              <a:rPr lang="en-US" dirty="0" err="1" smtClean="0"/>
              <a:t>pericolo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</a:t>
            </a:r>
            <a:r>
              <a:rPr lang="en-US" dirty="0" err="1" smtClean="0"/>
              <a:t>ssistenza</a:t>
            </a:r>
            <a:r>
              <a:rPr lang="en-US" dirty="0" smtClean="0"/>
              <a:t> e </a:t>
            </a:r>
            <a:r>
              <a:rPr lang="en-US" dirty="0" err="1" smtClean="0"/>
              <a:t>rilevamento</a:t>
            </a:r>
            <a:r>
              <a:rPr lang="en-US" dirty="0" smtClean="0"/>
              <a:t> di </a:t>
            </a:r>
            <a:r>
              <a:rPr lang="en-US" dirty="0" err="1" smtClean="0"/>
              <a:t>anomalie</a:t>
            </a:r>
            <a:r>
              <a:rPr lang="en-US" dirty="0" smtClean="0"/>
              <a:t> di </a:t>
            </a:r>
            <a:r>
              <a:rPr lang="en-US" dirty="0" err="1" smtClean="0"/>
              <a:t>anziani</a:t>
            </a:r>
            <a:r>
              <a:rPr lang="en-US" dirty="0" smtClean="0"/>
              <a:t> e </a:t>
            </a:r>
            <a:r>
              <a:rPr lang="en-US" dirty="0" err="1" smtClean="0"/>
              <a:t>pazienti</a:t>
            </a:r>
            <a:r>
              <a:rPr lang="en-US" dirty="0" smtClean="0"/>
              <a:t> fragile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</a:t>
            </a:r>
            <a:r>
              <a:rPr lang="en-US" dirty="0" err="1" smtClean="0"/>
              <a:t>ilevamento</a:t>
            </a:r>
            <a:r>
              <a:rPr lang="en-US" dirty="0" smtClean="0"/>
              <a:t> di </a:t>
            </a:r>
            <a:r>
              <a:rPr lang="en-US" dirty="0" err="1" smtClean="0"/>
              <a:t>cadute</a:t>
            </a:r>
            <a:r>
              <a:rPr lang="en-US" dirty="0" smtClean="0"/>
              <a:t> </a:t>
            </a:r>
            <a:r>
              <a:rPr lang="en-US" dirty="0" err="1" smtClean="0"/>
              <a:t>mediante</a:t>
            </a:r>
            <a:r>
              <a:rPr lang="en-US" dirty="0" smtClean="0"/>
              <a:t> </a:t>
            </a:r>
            <a:r>
              <a:rPr lang="en-US" dirty="0" err="1" smtClean="0"/>
              <a:t>accelerometri</a:t>
            </a:r>
            <a:r>
              <a:rPr lang="en-US" dirty="0" smtClean="0"/>
              <a:t> di </a:t>
            </a:r>
            <a:r>
              <a:rPr lang="en-US" dirty="0" err="1" smtClean="0"/>
              <a:t>uno</a:t>
            </a:r>
            <a:r>
              <a:rPr lang="en-US" dirty="0" smtClean="0"/>
              <a:t> smartwatch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3230882"/>
            <a:ext cx="5408922" cy="298704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352" y="3230881"/>
            <a:ext cx="4853938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79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1612A804-70D2-4E6D-8F29-E771FB19ED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 smtClean="0"/>
              <a:t>Anomaly</a:t>
            </a:r>
            <a:r>
              <a:rPr lang="it-IT" dirty="0" smtClean="0"/>
              <a:t> </a:t>
            </a:r>
            <a:r>
              <a:rPr lang="it-IT" dirty="0" err="1" smtClean="0"/>
              <a:t>detection</a:t>
            </a:r>
            <a:r>
              <a:rPr lang="it-IT" dirty="0" smtClean="0"/>
              <a:t> per il rilevamento del Covid-19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51963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79EF8C-3320-4B82-9102-BFCC43D935C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5" t="-4" r="10351" b="4"/>
          <a:stretch/>
        </p:blipFill>
        <p:spPr>
          <a:xfrm>
            <a:off x="9287680" y="549276"/>
            <a:ext cx="2852065" cy="5755730"/>
          </a:xfrm>
        </p:spPr>
      </p:pic>
      <p:sp>
        <p:nvSpPr>
          <p:cNvPr id="11" name="CasellaDiTesto 10"/>
          <p:cNvSpPr txBox="1"/>
          <p:nvPr/>
        </p:nvSpPr>
        <p:spPr>
          <a:xfrm>
            <a:off x="522514" y="1741714"/>
            <a:ext cx="7593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Nell’ esperimento ho analizzato in particolare due </a:t>
            </a:r>
            <a:r>
              <a:rPr lang="it-IT" dirty="0" err="1" smtClean="0"/>
              <a:t>papers</a:t>
            </a:r>
            <a:r>
              <a:rPr lang="it-IT" dirty="0" smtClean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Deep learning-based detection of COVID-19 using </a:t>
            </a:r>
            <a:r>
              <a:rPr lang="en-US" dirty="0" smtClean="0"/>
              <a:t>wearables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Pre-symptomatic detection of COVID-19 from </a:t>
            </a:r>
            <a:r>
              <a:rPr lang="en-US" dirty="0" smtClean="0"/>
              <a:t>smartwatch data</a:t>
            </a:r>
            <a:endParaRPr lang="it-IT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522514" y="2934789"/>
            <a:ext cx="8473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Entrambi gli studi effettuano </a:t>
            </a:r>
            <a:r>
              <a:rPr lang="it-IT" dirty="0" err="1" smtClean="0"/>
              <a:t>anomaly</a:t>
            </a:r>
            <a:r>
              <a:rPr lang="it-IT" dirty="0" smtClean="0"/>
              <a:t> </a:t>
            </a:r>
            <a:r>
              <a:rPr lang="it-IT" dirty="0" err="1" smtClean="0"/>
              <a:t>detection</a:t>
            </a:r>
            <a:r>
              <a:rPr lang="it-IT" dirty="0" smtClean="0"/>
              <a:t> su dati estratti da un </a:t>
            </a:r>
            <a:r>
              <a:rPr lang="it-IT" dirty="0" err="1" smtClean="0"/>
              <a:t>fitbit</a:t>
            </a:r>
            <a:r>
              <a:rPr lang="it-IT" dirty="0" smtClean="0"/>
              <a:t>, dati relativi a battito cardiaco e numero di passi di utenti che sono stati positivi al Coronavirus</a:t>
            </a:r>
            <a:endParaRPr lang="it-IT" dirty="0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" y="3850865"/>
            <a:ext cx="3587932" cy="2018212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758" y="3755232"/>
            <a:ext cx="4039195" cy="211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48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86D221-7C52-4049-A0F5-AE8A8DA2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392473"/>
            <a:ext cx="10855912" cy="558984"/>
          </a:xfrm>
        </p:spPr>
        <p:txBody>
          <a:bodyPr/>
          <a:lstStyle/>
          <a:p>
            <a:r>
              <a:rPr lang="it-IT" dirty="0" smtClean="0"/>
              <a:t>Analisi del </a:t>
            </a:r>
            <a:r>
              <a:rPr lang="it-IT" dirty="0" err="1" smtClean="0"/>
              <a:t>dataset</a:t>
            </a: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390525" y="1190827"/>
            <a:ext cx="53135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Pre-symptomatic detection of COVID-19 from smartwatch data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Analisi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dati</a:t>
            </a:r>
            <a:r>
              <a:rPr lang="en-US" dirty="0" smtClean="0"/>
              <a:t> di 32 </a:t>
            </a:r>
            <a:r>
              <a:rPr lang="en-US" dirty="0" err="1" smtClean="0"/>
              <a:t>individui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hanno</a:t>
            </a:r>
            <a:r>
              <a:rPr lang="en-US" dirty="0" smtClean="0"/>
              <a:t> </a:t>
            </a:r>
            <a:r>
              <a:rPr lang="en-US" dirty="0" err="1" smtClean="0"/>
              <a:t>avuto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Covid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5300 </a:t>
            </a:r>
            <a:r>
              <a:rPr lang="en-US" dirty="0" err="1" smtClean="0"/>
              <a:t>partecipanti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81 % </a:t>
            </a:r>
            <a:r>
              <a:rPr lang="en-US" dirty="0" err="1" smtClean="0"/>
              <a:t>degli</a:t>
            </a:r>
            <a:r>
              <a:rPr lang="en-US" dirty="0" smtClean="0"/>
              <a:t> </a:t>
            </a:r>
            <a:r>
              <a:rPr lang="en-US" dirty="0" err="1" smtClean="0"/>
              <a:t>utenti</a:t>
            </a:r>
            <a:r>
              <a:rPr lang="en-US" dirty="0" smtClean="0"/>
              <a:t> ha </a:t>
            </a:r>
            <a:r>
              <a:rPr lang="en-US" dirty="0" err="1" smtClean="0"/>
              <a:t>presentato</a:t>
            </a:r>
            <a:r>
              <a:rPr lang="en-US" dirty="0" smtClean="0"/>
              <a:t> </a:t>
            </a:r>
            <a:r>
              <a:rPr lang="en-US" dirty="0" err="1" smtClean="0"/>
              <a:t>alterazioni</a:t>
            </a:r>
            <a:r>
              <a:rPr lang="en-US" dirty="0" smtClean="0"/>
              <a:t> del </a:t>
            </a:r>
            <a:r>
              <a:rPr lang="en-US" dirty="0" err="1" smtClean="0"/>
              <a:t>battito</a:t>
            </a:r>
            <a:r>
              <a:rPr lang="en-US" dirty="0" smtClean="0"/>
              <a:t> </a:t>
            </a:r>
            <a:r>
              <a:rPr lang="en-US" dirty="0" err="1" smtClean="0"/>
              <a:t>cardiaco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period </a:t>
            </a:r>
            <a:r>
              <a:rPr lang="en-US" dirty="0" err="1" smtClean="0"/>
              <a:t>infettivo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63% </a:t>
            </a:r>
            <a:r>
              <a:rPr lang="en-US" dirty="0" err="1" smtClean="0"/>
              <a:t>degli</a:t>
            </a:r>
            <a:r>
              <a:rPr lang="en-US" dirty="0" smtClean="0"/>
              <a:t> </a:t>
            </a:r>
            <a:r>
              <a:rPr lang="en-US" dirty="0" err="1" smtClean="0"/>
              <a:t>utenti</a:t>
            </a:r>
            <a:r>
              <a:rPr lang="en-US" dirty="0" smtClean="0"/>
              <a:t> con </a:t>
            </a:r>
            <a:r>
              <a:rPr lang="en-US" dirty="0" err="1" smtClean="0"/>
              <a:t>dati</a:t>
            </a:r>
            <a:r>
              <a:rPr lang="en-US" dirty="0" smtClean="0"/>
              <a:t> anomaly prima del </a:t>
            </a:r>
            <a:r>
              <a:rPr lang="en-US" dirty="0" err="1" smtClean="0"/>
              <a:t>tampone</a:t>
            </a:r>
            <a:r>
              <a:rPr lang="en-US" dirty="0" smtClean="0"/>
              <a:t> </a:t>
            </a:r>
            <a:r>
              <a:rPr lang="en-US" dirty="0" err="1" smtClean="0"/>
              <a:t>positivo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5704115" y="1190826"/>
            <a:ext cx="53135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learning-based detection of COVID-19 using wearables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25 </a:t>
            </a:r>
            <a:r>
              <a:rPr lang="en-US" dirty="0" err="1" smtClean="0"/>
              <a:t>individui</a:t>
            </a:r>
            <a:r>
              <a:rPr lang="en-US" dirty="0" smtClean="0"/>
              <a:t> </a:t>
            </a:r>
            <a:r>
              <a:rPr lang="en-US" dirty="0" err="1" smtClean="0"/>
              <a:t>positivi</a:t>
            </a:r>
            <a:r>
              <a:rPr lang="en-US" dirty="0" smtClean="0"/>
              <a:t> al </a:t>
            </a:r>
            <a:r>
              <a:rPr lang="en-US" dirty="0" err="1" smtClean="0"/>
              <a:t>covid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11 </a:t>
            </a:r>
            <a:r>
              <a:rPr lang="en-US" dirty="0" err="1" smtClean="0"/>
              <a:t>malati</a:t>
            </a:r>
            <a:r>
              <a:rPr lang="en-US" dirty="0" smtClean="0"/>
              <a:t> non-</a:t>
            </a:r>
            <a:r>
              <a:rPr lang="en-US" dirty="0" err="1" smtClean="0"/>
              <a:t>covid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70 </a:t>
            </a:r>
            <a:r>
              <a:rPr lang="en-US" dirty="0" err="1" smtClean="0"/>
              <a:t>individui</a:t>
            </a:r>
            <a:r>
              <a:rPr lang="en-US" dirty="0" smtClean="0"/>
              <a:t> </a:t>
            </a:r>
            <a:r>
              <a:rPr lang="en-US" dirty="0" err="1" smtClean="0"/>
              <a:t>sani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92 % </a:t>
            </a:r>
            <a:r>
              <a:rPr lang="en-US" dirty="0" err="1" smtClean="0"/>
              <a:t>degli</a:t>
            </a:r>
            <a:r>
              <a:rPr lang="en-US" dirty="0" smtClean="0"/>
              <a:t> </a:t>
            </a:r>
            <a:r>
              <a:rPr lang="en-US" dirty="0" err="1" smtClean="0"/>
              <a:t>indivudui</a:t>
            </a:r>
            <a:r>
              <a:rPr lang="en-US" dirty="0" smtClean="0"/>
              <a:t> </a:t>
            </a:r>
            <a:r>
              <a:rPr lang="en-US" dirty="0" err="1" smtClean="0"/>
              <a:t>positvi</a:t>
            </a:r>
            <a:r>
              <a:rPr lang="en-US" dirty="0" smtClean="0"/>
              <a:t> </a:t>
            </a:r>
            <a:r>
              <a:rPr lang="en-US" dirty="0" err="1" smtClean="0"/>
              <a:t>presenta</a:t>
            </a:r>
            <a:r>
              <a:rPr lang="en-US" dirty="0" smtClean="0"/>
              <a:t> un </a:t>
            </a:r>
            <a:r>
              <a:rPr lang="en-US" dirty="0" err="1" smtClean="0"/>
              <a:t>battito</a:t>
            </a:r>
            <a:r>
              <a:rPr lang="en-US" dirty="0" smtClean="0"/>
              <a:t> </a:t>
            </a:r>
            <a:r>
              <a:rPr lang="en-US" dirty="0" err="1" smtClean="0"/>
              <a:t>cardiaco</a:t>
            </a:r>
            <a:r>
              <a:rPr lang="en-US" dirty="0" smtClean="0"/>
              <a:t> a </a:t>
            </a:r>
            <a:r>
              <a:rPr lang="en-US" dirty="0" err="1" smtClean="0"/>
              <a:t>riposo</a:t>
            </a:r>
            <a:r>
              <a:rPr lang="en-US" dirty="0" smtClean="0"/>
              <a:t> </a:t>
            </a:r>
            <a:r>
              <a:rPr lang="en-US" dirty="0" err="1" smtClean="0"/>
              <a:t>anomalo</a:t>
            </a:r>
            <a:r>
              <a:rPr lang="en-US" dirty="0" smtClean="0"/>
              <a:t> </a:t>
            </a:r>
            <a:r>
              <a:rPr lang="en-US" dirty="0" err="1" smtClean="0"/>
              <a:t>durante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periodo</a:t>
            </a:r>
            <a:r>
              <a:rPr lang="en-US" dirty="0" smtClean="0"/>
              <a:t> </a:t>
            </a:r>
            <a:r>
              <a:rPr lang="en-US" dirty="0" err="1" smtClean="0"/>
              <a:t>infettivo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2626790" y="4053148"/>
            <a:ext cx="6731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Per ogni utente i modelli lavorano con due </a:t>
            </a:r>
            <a:r>
              <a:rPr lang="it-IT" dirty="0" err="1" smtClean="0"/>
              <a:t>dataset</a:t>
            </a:r>
            <a:r>
              <a:rPr lang="it-IT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IDUTENTE_steps.csv: contente numero di passi, id utente e </a:t>
            </a:r>
            <a:r>
              <a:rPr lang="it-IT" dirty="0" err="1" smtClean="0"/>
              <a:t>timestamp</a:t>
            </a:r>
            <a:r>
              <a:rPr lang="it-IT" dirty="0" smtClean="0"/>
              <a:t> minuto per minuto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IDUTENTE_hr.csv: contenente battito cardiaco, id utente e </a:t>
            </a:r>
            <a:r>
              <a:rPr lang="it-IT" dirty="0" err="1" smtClean="0"/>
              <a:t>timestamp</a:t>
            </a:r>
            <a:r>
              <a:rPr lang="it-IT" dirty="0" smtClean="0"/>
              <a:t> minuto per minuto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1201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04" y="269966"/>
            <a:ext cx="4559083" cy="6392092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5738949" y="1480457"/>
            <a:ext cx="46677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Nel primo studio sono estratte due </a:t>
            </a:r>
            <a:r>
              <a:rPr lang="it-IT" dirty="0" err="1" smtClean="0"/>
              <a:t>features</a:t>
            </a:r>
            <a:r>
              <a:rPr lang="it-IT" dirty="0" smtClean="0"/>
              <a:t> che sono messe a confronto: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RHR – </a:t>
            </a:r>
            <a:r>
              <a:rPr lang="it-IT" dirty="0" err="1" smtClean="0"/>
              <a:t>Resting</a:t>
            </a:r>
            <a:r>
              <a:rPr lang="it-IT" dirty="0" smtClean="0"/>
              <a:t> </a:t>
            </a:r>
            <a:r>
              <a:rPr lang="it-IT" dirty="0" err="1" smtClean="0"/>
              <a:t>Heart</a:t>
            </a:r>
            <a:r>
              <a:rPr lang="it-IT" dirty="0" smtClean="0"/>
              <a:t> Rate: battito cardiaco a riposo, la </a:t>
            </a:r>
            <a:r>
              <a:rPr lang="it-IT" dirty="0" err="1" smtClean="0"/>
              <a:t>feature</a:t>
            </a:r>
            <a:r>
              <a:rPr lang="it-IT" dirty="0" smtClean="0"/>
              <a:t> è ottenuta considerando il battito cardiaco medio in una finestra temporale di 12 minuti consecutivi in cui il numero di passi è stato pari a 0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HROS: </a:t>
            </a:r>
            <a:r>
              <a:rPr lang="it-IT" dirty="0" err="1" smtClean="0"/>
              <a:t>Heart</a:t>
            </a:r>
            <a:r>
              <a:rPr lang="it-IT" dirty="0" smtClean="0"/>
              <a:t> Rate Over </a:t>
            </a:r>
            <a:r>
              <a:rPr lang="it-IT" dirty="0" err="1" smtClean="0"/>
              <a:t>Steps</a:t>
            </a:r>
            <a:r>
              <a:rPr lang="it-IT" dirty="0" smtClean="0"/>
              <a:t>: Rapporto tra battito cardiaco e numero di passi in una finestra temporale di un’ora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5738949" y="4676503"/>
            <a:ext cx="58260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 dati relativi alle condizioni di salute sono ottenuti mediante dei questionari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Nello studio si rilevano anomalie sia sulla RHR che sulla HROS mediante </a:t>
            </a:r>
            <a:r>
              <a:rPr lang="it-IT" dirty="0" err="1" smtClean="0"/>
              <a:t>Elliptic</a:t>
            </a:r>
            <a:r>
              <a:rPr lang="it-IT" dirty="0" smtClean="0"/>
              <a:t> </a:t>
            </a:r>
            <a:r>
              <a:rPr lang="it-IT" dirty="0" err="1" smtClean="0"/>
              <a:t>Envelope</a:t>
            </a:r>
            <a:r>
              <a:rPr lang="it-IT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 risultati e le anomalie ottenute sono confrontati con i periodi infettivi</a:t>
            </a:r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E286D221-7C52-4049-A0F5-AE8A8DA2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234" y="200297"/>
            <a:ext cx="6593749" cy="558984"/>
          </a:xfrm>
        </p:spPr>
        <p:txBody>
          <a:bodyPr/>
          <a:lstStyle/>
          <a:p>
            <a:r>
              <a:rPr lang="en-US" dirty="0"/>
              <a:t>Pre-symptomatic detection of COVID-19 from smartwatch data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24802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ISLab">
      <a:dk1>
        <a:sysClr val="windowText" lastClr="000000"/>
      </a:dk1>
      <a:lt1>
        <a:sysClr val="window" lastClr="FFFFFF"/>
      </a:lt1>
      <a:dk2>
        <a:srgbClr val="0D4C70"/>
      </a:dk2>
      <a:lt2>
        <a:srgbClr val="E7E6E6"/>
      </a:lt2>
      <a:accent1>
        <a:srgbClr val="0D4C70"/>
      </a:accent1>
      <a:accent2>
        <a:srgbClr val="1B98E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1" id="{86CA5A07-4710-492F-A708-7B6342634704}" vid="{782A6B70-EF5A-4C83-853B-F679CDB187E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 ISLAB</Template>
  <TotalTime>368</TotalTime>
  <Words>1204</Words>
  <Application>Microsoft Office PowerPoint</Application>
  <PresentationFormat>Widescreen</PresentationFormat>
  <Paragraphs>187</Paragraphs>
  <Slides>26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1" baseType="lpstr">
      <vt:lpstr>Arial</vt:lpstr>
      <vt:lpstr>Corbel</vt:lpstr>
      <vt:lpstr>Raleway</vt:lpstr>
      <vt:lpstr>Strait</vt:lpstr>
      <vt:lpstr>Tema di Office</vt:lpstr>
      <vt:lpstr>Caso di Studi Metodi e Modelli per la sicurezza delle applicazioni  Anomaly detection su dati di uno smartwatch Simone Gramegna a.a. 2021-2022</vt:lpstr>
      <vt:lpstr>Presentazione standard di PowerPoint</vt:lpstr>
      <vt:lpstr>Introduzione</vt:lpstr>
      <vt:lpstr>Tipi di anomalie ed algoritmi di anomaly detection</vt:lpstr>
      <vt:lpstr>Stato dell’arte anomaly detection su smartwatch</vt:lpstr>
      <vt:lpstr>Presentazione standard di PowerPoint</vt:lpstr>
      <vt:lpstr>Presentazione standard di PowerPoint</vt:lpstr>
      <vt:lpstr>Analisi del dataset</vt:lpstr>
      <vt:lpstr>Pre-symptomatic detection of COVID-19 from smartwatch data</vt:lpstr>
      <vt:lpstr>Deep learning-based detection of COVID-19 using wearables data</vt:lpstr>
      <vt:lpstr>Deep learning-based detection of COVID-19 using wearables data</vt:lpstr>
      <vt:lpstr>Deep learning-based detection of COVID-19 using wearables data</vt:lpstr>
      <vt:lpstr>Progettazione ed analisi dell’esperimento</vt:lpstr>
      <vt:lpstr>Progettazione ed analisi dell’esperimento</vt:lpstr>
      <vt:lpstr>Analisi dell’esperimento - EllipticEnvelope</vt:lpstr>
      <vt:lpstr>EllipticEnvelope – risultati ottenuti</vt:lpstr>
      <vt:lpstr>Analisi dell’esperimento - IsolationForest</vt:lpstr>
      <vt:lpstr>IsolationForest – risultati ottenuti</vt:lpstr>
      <vt:lpstr>Analisi dell’esperimento - LocalOutlierFactor</vt:lpstr>
      <vt:lpstr>LocalOutlierFactor – risultati ottenuti</vt:lpstr>
      <vt:lpstr>Analisi dell’esperimento - OneClassSVM</vt:lpstr>
      <vt:lpstr>OneClassSVM – risultati ottenuti</vt:lpstr>
      <vt:lpstr>Grafici a confronto</vt:lpstr>
      <vt:lpstr>Grafici a confronto</vt:lpstr>
      <vt:lpstr>Tabelle dei risultati e conclusioni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ISLAB</dc:title>
  <dc:creator>Stefano Galantucci</dc:creator>
  <cp:lastModifiedBy>Lenovo</cp:lastModifiedBy>
  <cp:revision>59</cp:revision>
  <dcterms:created xsi:type="dcterms:W3CDTF">2021-03-15T14:20:14Z</dcterms:created>
  <dcterms:modified xsi:type="dcterms:W3CDTF">2022-06-02T11:11:06Z</dcterms:modified>
</cp:coreProperties>
</file>